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312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74" r:id="rId16"/>
    <p:sldId id="305" r:id="rId17"/>
    <p:sldId id="308" r:id="rId18"/>
    <p:sldId id="269" r:id="rId19"/>
    <p:sldId id="270" r:id="rId20"/>
    <p:sldId id="306" r:id="rId21"/>
    <p:sldId id="310" r:id="rId22"/>
    <p:sldId id="313" r:id="rId23"/>
    <p:sldId id="272" r:id="rId24"/>
    <p:sldId id="275" r:id="rId25"/>
    <p:sldId id="276" r:id="rId26"/>
    <p:sldId id="314" r:id="rId27"/>
    <p:sldId id="316" r:id="rId28"/>
    <p:sldId id="317" r:id="rId29"/>
    <p:sldId id="318" r:id="rId30"/>
    <p:sldId id="277" r:id="rId31"/>
    <p:sldId id="278" r:id="rId32"/>
    <p:sldId id="279" r:id="rId33"/>
    <p:sldId id="280" r:id="rId34"/>
    <p:sldId id="281" r:id="rId35"/>
    <p:sldId id="282" r:id="rId36"/>
    <p:sldId id="284" r:id="rId37"/>
    <p:sldId id="320" r:id="rId38"/>
    <p:sldId id="283" r:id="rId39"/>
    <p:sldId id="289" r:id="rId40"/>
    <p:sldId id="285" r:id="rId41"/>
    <p:sldId id="286" r:id="rId42"/>
    <p:sldId id="287" r:id="rId43"/>
    <p:sldId id="288" r:id="rId44"/>
    <p:sldId id="290" r:id="rId45"/>
    <p:sldId id="291" r:id="rId46"/>
    <p:sldId id="307" r:id="rId47"/>
    <p:sldId id="319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1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0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8BDC9-24D9-4928-A297-4DDD4D43AB20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63FDDE16-382E-4E3B-9EE5-D02611E0BFA4}">
      <dgm:prSet phldrT="[Texto]"/>
      <dgm:spPr/>
      <dgm:t>
        <a:bodyPr/>
        <a:lstStyle/>
        <a:p>
          <a:r>
            <a:rPr lang="en-US" dirty="0" smtClean="0"/>
            <a:t>URI </a:t>
          </a:r>
        </a:p>
        <a:p>
          <a:r>
            <a:rPr lang="en-US" dirty="0" smtClean="0"/>
            <a:t>Uniform Resource Identifier</a:t>
          </a:r>
          <a:endParaRPr lang="en-US" dirty="0"/>
        </a:p>
      </dgm:t>
    </dgm:pt>
    <dgm:pt modelId="{1526B36D-3F1D-412E-8EAC-251AB09F9E9E}" type="parTrans" cxnId="{265DB68B-C9EA-4C53-AF08-53E5A9A4ACD8}">
      <dgm:prSet/>
      <dgm:spPr/>
      <dgm:t>
        <a:bodyPr/>
        <a:lstStyle/>
        <a:p>
          <a:endParaRPr lang="en-US"/>
        </a:p>
      </dgm:t>
    </dgm:pt>
    <dgm:pt modelId="{AFB3AF43-773F-4DA5-ACB5-3D8616117418}" type="sibTrans" cxnId="{265DB68B-C9EA-4C53-AF08-53E5A9A4ACD8}">
      <dgm:prSet/>
      <dgm:spPr/>
      <dgm:t>
        <a:bodyPr/>
        <a:lstStyle/>
        <a:p>
          <a:endParaRPr lang="en-US"/>
        </a:p>
      </dgm:t>
    </dgm:pt>
    <dgm:pt modelId="{2CE66367-2F5C-43A2-A0A2-32301838A77E}">
      <dgm:prSet phldrT="[Texto]"/>
      <dgm:spPr/>
      <dgm:t>
        <a:bodyPr/>
        <a:lstStyle/>
        <a:p>
          <a:r>
            <a:rPr lang="en-US" dirty="0" smtClean="0"/>
            <a:t>RDF</a:t>
          </a:r>
        </a:p>
        <a:p>
          <a:r>
            <a:rPr lang="en-US" dirty="0" smtClean="0"/>
            <a:t>Resource Description Framework</a:t>
          </a:r>
          <a:endParaRPr lang="en-US" dirty="0"/>
        </a:p>
      </dgm:t>
    </dgm:pt>
    <dgm:pt modelId="{865B6AB2-88D4-4911-88DC-34842707838E}" type="parTrans" cxnId="{ACDF38A0-558A-4D32-B73B-30CE00B29E11}">
      <dgm:prSet/>
      <dgm:spPr/>
      <dgm:t>
        <a:bodyPr/>
        <a:lstStyle/>
        <a:p>
          <a:endParaRPr lang="en-US"/>
        </a:p>
      </dgm:t>
    </dgm:pt>
    <dgm:pt modelId="{E79A6F74-4062-4D94-8A79-359276338F36}" type="sibTrans" cxnId="{ACDF38A0-558A-4D32-B73B-30CE00B29E11}">
      <dgm:prSet/>
      <dgm:spPr/>
      <dgm:t>
        <a:bodyPr/>
        <a:lstStyle/>
        <a:p>
          <a:endParaRPr lang="en-US"/>
        </a:p>
      </dgm:t>
    </dgm:pt>
    <dgm:pt modelId="{7707DBFC-732E-4CD2-8E83-7E6303275DD1}">
      <dgm:prSet phldrT="[Texto]"/>
      <dgm:spPr/>
      <dgm:t>
        <a:bodyPr/>
        <a:lstStyle/>
        <a:p>
          <a:r>
            <a:rPr lang="en-US" dirty="0" smtClean="0"/>
            <a:t>RDFS</a:t>
          </a:r>
        </a:p>
        <a:p>
          <a:r>
            <a:rPr lang="en-US" dirty="0" smtClean="0"/>
            <a:t>RDF Schema</a:t>
          </a:r>
          <a:endParaRPr lang="en-US" dirty="0"/>
        </a:p>
      </dgm:t>
    </dgm:pt>
    <dgm:pt modelId="{8A2E4438-713C-47C9-B442-1CB07CDE42F9}" type="parTrans" cxnId="{F5DB3F49-F0AB-43CA-BC3A-EFFD338C3582}">
      <dgm:prSet/>
      <dgm:spPr/>
      <dgm:t>
        <a:bodyPr/>
        <a:lstStyle/>
        <a:p>
          <a:endParaRPr lang="en-US"/>
        </a:p>
      </dgm:t>
    </dgm:pt>
    <dgm:pt modelId="{C6F78447-488C-47A7-9430-0B26DDD02CBF}" type="sibTrans" cxnId="{F5DB3F49-F0AB-43CA-BC3A-EFFD338C3582}">
      <dgm:prSet/>
      <dgm:spPr/>
      <dgm:t>
        <a:bodyPr/>
        <a:lstStyle/>
        <a:p>
          <a:endParaRPr lang="en-US"/>
        </a:p>
      </dgm:t>
    </dgm:pt>
    <dgm:pt modelId="{E49E9865-6528-4075-86BC-A5BEF08EE86D}">
      <dgm:prSet phldrT="[Texto]"/>
      <dgm:spPr/>
      <dgm:t>
        <a:bodyPr/>
        <a:lstStyle/>
        <a:p>
          <a:r>
            <a:rPr lang="en-US" dirty="0" smtClean="0"/>
            <a:t>OWL</a:t>
          </a:r>
        </a:p>
        <a:p>
          <a:r>
            <a:rPr lang="en-US" b="0" i="0" dirty="0" smtClean="0"/>
            <a:t>Web Ontology Language</a:t>
          </a:r>
          <a:endParaRPr lang="en-US" dirty="0"/>
        </a:p>
      </dgm:t>
    </dgm:pt>
    <dgm:pt modelId="{71169900-9737-425A-A1D4-B955D869581D}" type="parTrans" cxnId="{6BDD2290-C043-48AF-AA7B-766C5A55BF10}">
      <dgm:prSet/>
      <dgm:spPr/>
      <dgm:t>
        <a:bodyPr/>
        <a:lstStyle/>
        <a:p>
          <a:endParaRPr lang="en-US"/>
        </a:p>
      </dgm:t>
    </dgm:pt>
    <dgm:pt modelId="{85BC7E7C-BEF2-4151-B651-6460B1D6609C}" type="sibTrans" cxnId="{6BDD2290-C043-48AF-AA7B-766C5A55BF10}">
      <dgm:prSet/>
      <dgm:spPr/>
      <dgm:t>
        <a:bodyPr/>
        <a:lstStyle/>
        <a:p>
          <a:endParaRPr lang="en-US"/>
        </a:p>
      </dgm:t>
    </dgm:pt>
    <dgm:pt modelId="{8D246850-0AFE-4604-9AB0-D31675B7405D}">
      <dgm:prSet phldrT="[Texto]"/>
      <dgm:spPr/>
      <dgm:t>
        <a:bodyPr/>
        <a:lstStyle/>
        <a:p>
          <a:r>
            <a:rPr lang="en-US" dirty="0" err="1" smtClean="0"/>
            <a:t>Microformat</a:t>
          </a:r>
          <a:endParaRPr lang="en-US" dirty="0"/>
        </a:p>
      </dgm:t>
    </dgm:pt>
    <dgm:pt modelId="{67F7B2A1-4E57-4481-A7F3-9C51D05F43E5}" type="parTrans" cxnId="{31D6E6E1-BE7D-463B-A76D-7BD2FC0F2DAA}">
      <dgm:prSet/>
      <dgm:spPr/>
      <dgm:t>
        <a:bodyPr/>
        <a:lstStyle/>
        <a:p>
          <a:endParaRPr lang="en-US"/>
        </a:p>
      </dgm:t>
    </dgm:pt>
    <dgm:pt modelId="{BBE5A341-E713-41B1-90DA-01B7F035A22C}" type="sibTrans" cxnId="{31D6E6E1-BE7D-463B-A76D-7BD2FC0F2DAA}">
      <dgm:prSet/>
      <dgm:spPr/>
      <dgm:t>
        <a:bodyPr/>
        <a:lstStyle/>
        <a:p>
          <a:endParaRPr lang="en-US"/>
        </a:p>
      </dgm:t>
    </dgm:pt>
    <dgm:pt modelId="{D5EE781E-F080-4371-9027-148A06616E3F}" type="pres">
      <dgm:prSet presAssocID="{9D78BDC9-24D9-4928-A297-4DDD4D43AB20}" presName="Name0" presStyleCnt="0">
        <dgm:presLayoutVars>
          <dgm:dir/>
          <dgm:animLvl val="lvl"/>
          <dgm:resizeHandles val="exact"/>
        </dgm:presLayoutVars>
      </dgm:prSet>
      <dgm:spPr/>
    </dgm:pt>
    <dgm:pt modelId="{1DAE7AF4-2685-48E3-B51D-A74C35603C82}" type="pres">
      <dgm:prSet presAssocID="{63FDDE16-382E-4E3B-9EE5-D02611E0BFA4}" presName="Name8" presStyleCnt="0"/>
      <dgm:spPr/>
    </dgm:pt>
    <dgm:pt modelId="{AD49A851-C214-4B32-9538-6F5C047548B0}" type="pres">
      <dgm:prSet presAssocID="{63FDDE16-382E-4E3B-9EE5-D02611E0BFA4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1FA93-A69A-45D3-B39D-902AD499A0D4}" type="pres">
      <dgm:prSet presAssocID="{63FDDE16-382E-4E3B-9EE5-D02611E0BFA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1E4896-8074-4AE5-8D9A-6E3DFDA84BB3}" type="pres">
      <dgm:prSet presAssocID="{2CE66367-2F5C-43A2-A0A2-32301838A77E}" presName="Name8" presStyleCnt="0"/>
      <dgm:spPr/>
    </dgm:pt>
    <dgm:pt modelId="{72BF42AC-B30B-4D8F-8070-EBF35569B2EE}" type="pres">
      <dgm:prSet presAssocID="{2CE66367-2F5C-43A2-A0A2-32301838A77E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EEFB4-93EE-43D3-9872-FBF6A97B72BE}" type="pres">
      <dgm:prSet presAssocID="{2CE66367-2F5C-43A2-A0A2-32301838A77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46A567-0285-4C44-98FE-F8A9ABB7CED8}" type="pres">
      <dgm:prSet presAssocID="{7707DBFC-732E-4CD2-8E83-7E6303275DD1}" presName="Name8" presStyleCnt="0"/>
      <dgm:spPr/>
    </dgm:pt>
    <dgm:pt modelId="{ADF58B81-7CE5-4674-AA40-318A030D40CD}" type="pres">
      <dgm:prSet presAssocID="{7707DBFC-732E-4CD2-8E83-7E6303275DD1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2E7B60-A6D2-4B6E-9D0C-FA58BEA9B26F}" type="pres">
      <dgm:prSet presAssocID="{7707DBFC-732E-4CD2-8E83-7E6303275DD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00EB81-ED2A-4FAB-AF33-FA65714653E1}" type="pres">
      <dgm:prSet presAssocID="{E49E9865-6528-4075-86BC-A5BEF08EE86D}" presName="Name8" presStyleCnt="0"/>
      <dgm:spPr/>
    </dgm:pt>
    <dgm:pt modelId="{DD71361B-F5E7-4D39-B19A-D37835C2557A}" type="pres">
      <dgm:prSet presAssocID="{E49E9865-6528-4075-86BC-A5BEF08EE86D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757E8-DE58-46F9-B1E0-67E8E6A76E14}" type="pres">
      <dgm:prSet presAssocID="{E49E9865-6528-4075-86BC-A5BEF08EE86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64B3B-580E-4626-ABE8-93033C1CAF81}" type="pres">
      <dgm:prSet presAssocID="{8D246850-0AFE-4604-9AB0-D31675B7405D}" presName="Name8" presStyleCnt="0"/>
      <dgm:spPr/>
    </dgm:pt>
    <dgm:pt modelId="{2FF82463-2E94-42B2-A42E-490E79CFFFD2}" type="pres">
      <dgm:prSet presAssocID="{8D246850-0AFE-4604-9AB0-D31675B7405D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0EBC9-8DBB-48A1-901B-9A40872CB5CD}" type="pres">
      <dgm:prSet presAssocID="{8D246850-0AFE-4604-9AB0-D31675B7405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D3A6EE-A967-4DD0-81CC-B40EEB74D999}" type="presOf" srcId="{7707DBFC-732E-4CD2-8E83-7E6303275DD1}" destId="{8E2E7B60-A6D2-4B6E-9D0C-FA58BEA9B26F}" srcOrd="1" destOrd="0" presId="urn:microsoft.com/office/officeart/2005/8/layout/pyramid1"/>
    <dgm:cxn modelId="{13F9A31D-69A8-405E-BCB9-2E104EB6E137}" type="presOf" srcId="{63FDDE16-382E-4E3B-9EE5-D02611E0BFA4}" destId="{AD49A851-C214-4B32-9538-6F5C047548B0}" srcOrd="0" destOrd="0" presId="urn:microsoft.com/office/officeart/2005/8/layout/pyramid1"/>
    <dgm:cxn modelId="{CD3974B3-935A-43F4-A211-7E2EF4E470D8}" type="presOf" srcId="{8D246850-0AFE-4604-9AB0-D31675B7405D}" destId="{C720EBC9-8DBB-48A1-901B-9A40872CB5CD}" srcOrd="1" destOrd="0" presId="urn:microsoft.com/office/officeart/2005/8/layout/pyramid1"/>
    <dgm:cxn modelId="{265DB68B-C9EA-4C53-AF08-53E5A9A4ACD8}" srcId="{9D78BDC9-24D9-4928-A297-4DDD4D43AB20}" destId="{63FDDE16-382E-4E3B-9EE5-D02611E0BFA4}" srcOrd="0" destOrd="0" parTransId="{1526B36D-3F1D-412E-8EAC-251AB09F9E9E}" sibTransId="{AFB3AF43-773F-4DA5-ACB5-3D8616117418}"/>
    <dgm:cxn modelId="{31D6E6E1-BE7D-463B-A76D-7BD2FC0F2DAA}" srcId="{9D78BDC9-24D9-4928-A297-4DDD4D43AB20}" destId="{8D246850-0AFE-4604-9AB0-D31675B7405D}" srcOrd="4" destOrd="0" parTransId="{67F7B2A1-4E57-4481-A7F3-9C51D05F43E5}" sibTransId="{BBE5A341-E713-41B1-90DA-01B7F035A22C}"/>
    <dgm:cxn modelId="{1D5EF67D-5FB1-469F-9DB8-7D5D13A9F0EC}" type="presOf" srcId="{63FDDE16-382E-4E3B-9EE5-D02611E0BFA4}" destId="{AB11FA93-A69A-45D3-B39D-902AD499A0D4}" srcOrd="1" destOrd="0" presId="urn:microsoft.com/office/officeart/2005/8/layout/pyramid1"/>
    <dgm:cxn modelId="{E85F7D51-DFE5-456B-AA24-553C12AF0B64}" type="presOf" srcId="{2CE66367-2F5C-43A2-A0A2-32301838A77E}" destId="{72BF42AC-B30B-4D8F-8070-EBF35569B2EE}" srcOrd="0" destOrd="0" presId="urn:microsoft.com/office/officeart/2005/8/layout/pyramid1"/>
    <dgm:cxn modelId="{F5DB3F49-F0AB-43CA-BC3A-EFFD338C3582}" srcId="{9D78BDC9-24D9-4928-A297-4DDD4D43AB20}" destId="{7707DBFC-732E-4CD2-8E83-7E6303275DD1}" srcOrd="2" destOrd="0" parTransId="{8A2E4438-713C-47C9-B442-1CB07CDE42F9}" sibTransId="{C6F78447-488C-47A7-9430-0B26DDD02CBF}"/>
    <dgm:cxn modelId="{70FEEC99-2915-43F7-B538-A4D8D0D6F654}" type="presOf" srcId="{2CE66367-2F5C-43A2-A0A2-32301838A77E}" destId="{EEFEEFB4-93EE-43D3-9872-FBF6A97B72BE}" srcOrd="1" destOrd="0" presId="urn:microsoft.com/office/officeart/2005/8/layout/pyramid1"/>
    <dgm:cxn modelId="{ACDF38A0-558A-4D32-B73B-30CE00B29E11}" srcId="{9D78BDC9-24D9-4928-A297-4DDD4D43AB20}" destId="{2CE66367-2F5C-43A2-A0A2-32301838A77E}" srcOrd="1" destOrd="0" parTransId="{865B6AB2-88D4-4911-88DC-34842707838E}" sibTransId="{E79A6F74-4062-4D94-8A79-359276338F36}"/>
    <dgm:cxn modelId="{69BF52C8-2BE7-4EA5-BED4-812CD62DB7CD}" type="presOf" srcId="{8D246850-0AFE-4604-9AB0-D31675B7405D}" destId="{2FF82463-2E94-42B2-A42E-490E79CFFFD2}" srcOrd="0" destOrd="0" presId="urn:microsoft.com/office/officeart/2005/8/layout/pyramid1"/>
    <dgm:cxn modelId="{8721AD7E-93AD-4264-B546-55BBA5F38AA4}" type="presOf" srcId="{9D78BDC9-24D9-4928-A297-4DDD4D43AB20}" destId="{D5EE781E-F080-4371-9027-148A06616E3F}" srcOrd="0" destOrd="0" presId="urn:microsoft.com/office/officeart/2005/8/layout/pyramid1"/>
    <dgm:cxn modelId="{D36CB1CA-A5A0-496A-B1A6-990A8372FCE2}" type="presOf" srcId="{E49E9865-6528-4075-86BC-A5BEF08EE86D}" destId="{175757E8-DE58-46F9-B1E0-67E8E6A76E14}" srcOrd="1" destOrd="0" presId="urn:microsoft.com/office/officeart/2005/8/layout/pyramid1"/>
    <dgm:cxn modelId="{E8F16EA3-65BF-4817-A69F-472644699E0F}" type="presOf" srcId="{7707DBFC-732E-4CD2-8E83-7E6303275DD1}" destId="{ADF58B81-7CE5-4674-AA40-318A030D40CD}" srcOrd="0" destOrd="0" presId="urn:microsoft.com/office/officeart/2005/8/layout/pyramid1"/>
    <dgm:cxn modelId="{1F4BDA86-0B19-4811-B141-B9F153D565FB}" type="presOf" srcId="{E49E9865-6528-4075-86BC-A5BEF08EE86D}" destId="{DD71361B-F5E7-4D39-B19A-D37835C2557A}" srcOrd="0" destOrd="0" presId="urn:microsoft.com/office/officeart/2005/8/layout/pyramid1"/>
    <dgm:cxn modelId="{6BDD2290-C043-48AF-AA7B-766C5A55BF10}" srcId="{9D78BDC9-24D9-4928-A297-4DDD4D43AB20}" destId="{E49E9865-6528-4075-86BC-A5BEF08EE86D}" srcOrd="3" destOrd="0" parTransId="{71169900-9737-425A-A1D4-B955D869581D}" sibTransId="{85BC7E7C-BEF2-4151-B651-6460B1D6609C}"/>
    <dgm:cxn modelId="{EFDBA9EF-3D25-4F7F-AC73-7C437B64FA34}" type="presParOf" srcId="{D5EE781E-F080-4371-9027-148A06616E3F}" destId="{1DAE7AF4-2685-48E3-B51D-A74C35603C82}" srcOrd="0" destOrd="0" presId="urn:microsoft.com/office/officeart/2005/8/layout/pyramid1"/>
    <dgm:cxn modelId="{333AC3A7-C1CD-48B8-A948-0EA3EFABF119}" type="presParOf" srcId="{1DAE7AF4-2685-48E3-B51D-A74C35603C82}" destId="{AD49A851-C214-4B32-9538-6F5C047548B0}" srcOrd="0" destOrd="0" presId="urn:microsoft.com/office/officeart/2005/8/layout/pyramid1"/>
    <dgm:cxn modelId="{57E94D14-EF43-4B5A-8D71-6531A600A081}" type="presParOf" srcId="{1DAE7AF4-2685-48E3-B51D-A74C35603C82}" destId="{AB11FA93-A69A-45D3-B39D-902AD499A0D4}" srcOrd="1" destOrd="0" presId="urn:microsoft.com/office/officeart/2005/8/layout/pyramid1"/>
    <dgm:cxn modelId="{918E1A37-7C36-4FE0-A609-0706B5B5D970}" type="presParOf" srcId="{D5EE781E-F080-4371-9027-148A06616E3F}" destId="{121E4896-8074-4AE5-8D9A-6E3DFDA84BB3}" srcOrd="1" destOrd="0" presId="urn:microsoft.com/office/officeart/2005/8/layout/pyramid1"/>
    <dgm:cxn modelId="{FD548897-97A7-486F-AC18-E0F3A745AECB}" type="presParOf" srcId="{121E4896-8074-4AE5-8D9A-6E3DFDA84BB3}" destId="{72BF42AC-B30B-4D8F-8070-EBF35569B2EE}" srcOrd="0" destOrd="0" presId="urn:microsoft.com/office/officeart/2005/8/layout/pyramid1"/>
    <dgm:cxn modelId="{B782332C-AF4B-4969-B0F6-1394F7CC7AEB}" type="presParOf" srcId="{121E4896-8074-4AE5-8D9A-6E3DFDA84BB3}" destId="{EEFEEFB4-93EE-43D3-9872-FBF6A97B72BE}" srcOrd="1" destOrd="0" presId="urn:microsoft.com/office/officeart/2005/8/layout/pyramid1"/>
    <dgm:cxn modelId="{1769BE77-0570-497E-AD29-A3F366F8F96A}" type="presParOf" srcId="{D5EE781E-F080-4371-9027-148A06616E3F}" destId="{6A46A567-0285-4C44-98FE-F8A9ABB7CED8}" srcOrd="2" destOrd="0" presId="urn:microsoft.com/office/officeart/2005/8/layout/pyramid1"/>
    <dgm:cxn modelId="{A72A415B-679F-47E4-ACFB-E1E0A3FA468A}" type="presParOf" srcId="{6A46A567-0285-4C44-98FE-F8A9ABB7CED8}" destId="{ADF58B81-7CE5-4674-AA40-318A030D40CD}" srcOrd="0" destOrd="0" presId="urn:microsoft.com/office/officeart/2005/8/layout/pyramid1"/>
    <dgm:cxn modelId="{3EAADD31-A45D-4D88-96C2-385F9B4B6EB0}" type="presParOf" srcId="{6A46A567-0285-4C44-98FE-F8A9ABB7CED8}" destId="{8E2E7B60-A6D2-4B6E-9D0C-FA58BEA9B26F}" srcOrd="1" destOrd="0" presId="urn:microsoft.com/office/officeart/2005/8/layout/pyramid1"/>
    <dgm:cxn modelId="{098CDE3F-EC78-45C6-B5FD-24CAE80DD137}" type="presParOf" srcId="{D5EE781E-F080-4371-9027-148A06616E3F}" destId="{5500EB81-ED2A-4FAB-AF33-FA65714653E1}" srcOrd="3" destOrd="0" presId="urn:microsoft.com/office/officeart/2005/8/layout/pyramid1"/>
    <dgm:cxn modelId="{60A5C6A6-479D-4DD4-B1B4-B5B56B38A073}" type="presParOf" srcId="{5500EB81-ED2A-4FAB-AF33-FA65714653E1}" destId="{DD71361B-F5E7-4D39-B19A-D37835C2557A}" srcOrd="0" destOrd="0" presId="urn:microsoft.com/office/officeart/2005/8/layout/pyramid1"/>
    <dgm:cxn modelId="{A08ED5CF-0858-42D4-8CB8-693FDE62D28B}" type="presParOf" srcId="{5500EB81-ED2A-4FAB-AF33-FA65714653E1}" destId="{175757E8-DE58-46F9-B1E0-67E8E6A76E14}" srcOrd="1" destOrd="0" presId="urn:microsoft.com/office/officeart/2005/8/layout/pyramid1"/>
    <dgm:cxn modelId="{41AAC915-4C93-48B0-9488-77C54408934D}" type="presParOf" srcId="{D5EE781E-F080-4371-9027-148A06616E3F}" destId="{88364B3B-580E-4626-ABE8-93033C1CAF81}" srcOrd="4" destOrd="0" presId="urn:microsoft.com/office/officeart/2005/8/layout/pyramid1"/>
    <dgm:cxn modelId="{FFFB9C7B-21CE-4EDF-88D0-0FC9C76123B6}" type="presParOf" srcId="{88364B3B-580E-4626-ABE8-93033C1CAF81}" destId="{2FF82463-2E94-42B2-A42E-490E79CFFFD2}" srcOrd="0" destOrd="0" presId="urn:microsoft.com/office/officeart/2005/8/layout/pyramid1"/>
    <dgm:cxn modelId="{44810F88-8915-4672-AD4E-FA2FE4B7537C}" type="presParOf" srcId="{88364B3B-580E-4626-ABE8-93033C1CAF81}" destId="{C720EBC9-8DBB-48A1-901B-9A40872CB5C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9A851-C214-4B32-9538-6F5C047548B0}">
      <dsp:nvSpPr>
        <dsp:cNvPr id="0" name=""/>
        <dsp:cNvSpPr/>
      </dsp:nvSpPr>
      <dsp:spPr>
        <a:xfrm>
          <a:off x="3340734" y="0"/>
          <a:ext cx="1670367" cy="1000125"/>
        </a:xfrm>
        <a:prstGeom prst="trapezoid">
          <a:avLst>
            <a:gd name="adj" fmla="val 83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URI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Uniform Resource Identifier</a:t>
          </a:r>
          <a:endParaRPr lang="en-US" sz="1700" kern="1200" dirty="0"/>
        </a:p>
      </dsp:txBody>
      <dsp:txXfrm>
        <a:off x="3340734" y="0"/>
        <a:ext cx="1670367" cy="1000125"/>
      </dsp:txXfrm>
    </dsp:sp>
    <dsp:sp modelId="{72BF42AC-B30B-4D8F-8070-EBF35569B2EE}">
      <dsp:nvSpPr>
        <dsp:cNvPr id="0" name=""/>
        <dsp:cNvSpPr/>
      </dsp:nvSpPr>
      <dsp:spPr>
        <a:xfrm>
          <a:off x="2505551" y="1000125"/>
          <a:ext cx="3340734" cy="1000125"/>
        </a:xfrm>
        <a:prstGeom prst="trapezoid">
          <a:avLst>
            <a:gd name="adj" fmla="val 83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RDF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Resource Description Framework</a:t>
          </a:r>
          <a:endParaRPr lang="en-US" sz="1700" kern="1200" dirty="0"/>
        </a:p>
      </dsp:txBody>
      <dsp:txXfrm>
        <a:off x="3090179" y="1000125"/>
        <a:ext cx="2171477" cy="1000125"/>
      </dsp:txXfrm>
    </dsp:sp>
    <dsp:sp modelId="{ADF58B81-7CE5-4674-AA40-318A030D40CD}">
      <dsp:nvSpPr>
        <dsp:cNvPr id="0" name=""/>
        <dsp:cNvSpPr/>
      </dsp:nvSpPr>
      <dsp:spPr>
        <a:xfrm>
          <a:off x="1670367" y="2000250"/>
          <a:ext cx="5011102" cy="1000125"/>
        </a:xfrm>
        <a:prstGeom prst="trapezoid">
          <a:avLst>
            <a:gd name="adj" fmla="val 83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RDFS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RDF Schema</a:t>
          </a:r>
          <a:endParaRPr lang="en-US" sz="1700" kern="1200" dirty="0"/>
        </a:p>
      </dsp:txBody>
      <dsp:txXfrm>
        <a:off x="2547310" y="2000250"/>
        <a:ext cx="3257216" cy="1000125"/>
      </dsp:txXfrm>
    </dsp:sp>
    <dsp:sp modelId="{DD71361B-F5E7-4D39-B19A-D37835C2557A}">
      <dsp:nvSpPr>
        <dsp:cNvPr id="0" name=""/>
        <dsp:cNvSpPr/>
      </dsp:nvSpPr>
      <dsp:spPr>
        <a:xfrm>
          <a:off x="835183" y="3000375"/>
          <a:ext cx="6681469" cy="1000125"/>
        </a:xfrm>
        <a:prstGeom prst="trapezoid">
          <a:avLst>
            <a:gd name="adj" fmla="val 83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OWL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/>
            <a:t>Web Ontology Language</a:t>
          </a:r>
          <a:endParaRPr lang="en-US" sz="1700" kern="1200" dirty="0"/>
        </a:p>
      </dsp:txBody>
      <dsp:txXfrm>
        <a:off x="2004440" y="3000375"/>
        <a:ext cx="4342955" cy="1000125"/>
      </dsp:txXfrm>
    </dsp:sp>
    <dsp:sp modelId="{2FF82463-2E94-42B2-A42E-490E79CFFFD2}">
      <dsp:nvSpPr>
        <dsp:cNvPr id="0" name=""/>
        <dsp:cNvSpPr/>
      </dsp:nvSpPr>
      <dsp:spPr>
        <a:xfrm>
          <a:off x="0" y="4000500"/>
          <a:ext cx="8351837" cy="1000125"/>
        </a:xfrm>
        <a:prstGeom prst="trapezoid">
          <a:avLst>
            <a:gd name="adj" fmla="val 8350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Microformat</a:t>
          </a:r>
          <a:endParaRPr lang="en-US" sz="1700" kern="1200" dirty="0"/>
        </a:p>
      </dsp:txBody>
      <dsp:txXfrm>
        <a:off x="1461571" y="4000500"/>
        <a:ext cx="5428694" cy="1000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89CAB-2394-4B91-B806-86DE0BD5868A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7F26E-DD7F-46D0-BFC7-A9D0A741C4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6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 noProof="0" dirty="0"/>
              <a:t>Haga clic para editar el estilo de subtítulo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AA762-8B9B-4E9E-9242-1A63E09582AC}" type="datetime1">
              <a:rPr lang="en-US" smtClean="0"/>
              <a:t>3/9/2020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128" y="6356350"/>
            <a:ext cx="633222" cy="365125"/>
          </a:xfrm>
        </p:spPr>
        <p:txBody>
          <a:bodyPr/>
          <a:lstStyle>
            <a:lvl1pPr>
              <a:defRPr sz="1800"/>
            </a:lvl1pPr>
          </a:lstStyle>
          <a:p>
            <a:fld id="{E632488C-DC10-4997-9506-1AB07A532E7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="" xmlns:a16="http://schemas.microsoft.com/office/drawing/2014/main" id="{2934FF12-274E-4678-8BB9-2C4D21A03174}"/>
              </a:ext>
            </a:extLst>
          </p:cNvPr>
          <p:cNvCxnSpPr/>
          <p:nvPr userDrawn="1"/>
        </p:nvCxnSpPr>
        <p:spPr>
          <a:xfrm>
            <a:off x="0" y="61904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ie de página 4">
            <a:extLst>
              <a:ext uri="{FF2B5EF4-FFF2-40B4-BE49-F238E27FC236}">
                <a16:creationId xmlns="" xmlns:a16="http://schemas.microsoft.com/office/drawing/2014/main" id="{6335424A-82AF-44E0-9F40-CE8142F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4633722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0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62" y="45720"/>
            <a:ext cx="8357583" cy="8046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962" y="1042417"/>
            <a:ext cx="8352388" cy="500176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38E-4683-46A4-9B5E-18358A8B980A}" type="datetime1">
              <a:rPr lang="en-US" smtClean="0"/>
              <a:t>3/9/2020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5279" y="6356351"/>
            <a:ext cx="565265" cy="365125"/>
          </a:xfrm>
        </p:spPr>
        <p:txBody>
          <a:bodyPr/>
          <a:lstStyle/>
          <a:p>
            <a:fld id="{E632488C-DC10-4997-9506-1AB07A532E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Marcador de pie de página 4">
            <a:extLst>
              <a:ext uri="{FF2B5EF4-FFF2-40B4-BE49-F238E27FC236}">
                <a16:creationId xmlns="" xmlns:a16="http://schemas.microsoft.com/office/drawing/2014/main" id="{6335424A-82AF-44E0-9F40-CE8142F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4633722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2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09320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0932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2 Rectángulo"/>
          <p:cNvSpPr/>
          <p:nvPr userDrawn="1"/>
        </p:nvSpPr>
        <p:spPr>
          <a:xfrm>
            <a:off x="2967487" y="6255127"/>
            <a:ext cx="4917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M4.03 – Semantics, LD &amp; TDM           Fernando Aguilar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696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749" y="237744"/>
            <a:ext cx="8393796" cy="530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54" y="1170433"/>
            <a:ext cx="8763755" cy="489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3AED9E-31CF-4D9C-86D9-4276746109C6}" type="datetime1">
              <a:rPr lang="en-US" smtClean="0"/>
              <a:t>3/9/2020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5551" y="6356351"/>
            <a:ext cx="6749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2488C-DC10-4997-9506-1AB07A532E7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05671"/>
            <a:ext cx="2975106" cy="652329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14EBBC03-979D-4049-A092-45DE5892018A}"/>
              </a:ext>
            </a:extLst>
          </p:cNvPr>
          <p:cNvCxnSpPr/>
          <p:nvPr/>
        </p:nvCxnSpPr>
        <p:spPr>
          <a:xfrm>
            <a:off x="0" y="6190488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="" xmlns:a16="http://schemas.microsoft.com/office/drawing/2014/main" id="{46072601-E48B-4DD0-BF4E-EFBDC6FBAC56}"/>
              </a:ext>
            </a:extLst>
          </p:cNvPr>
          <p:cNvCxnSpPr/>
          <p:nvPr/>
        </p:nvCxnSpPr>
        <p:spPr>
          <a:xfrm>
            <a:off x="0" y="89611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ie de página 4">
            <a:extLst>
              <a:ext uri="{FF2B5EF4-FFF2-40B4-BE49-F238E27FC236}">
                <a16:creationId xmlns="" xmlns:a16="http://schemas.microsoft.com/office/drawing/2014/main" id="{6335424A-82AF-44E0-9F40-CE8142FC5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4633722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US" dirty="0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5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wiki/h-car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5stardata.info/es/#addendum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ciencedatafactory.com/people/yann_le_franc" TargetMode="External"/><Relationship Id="rId2" Type="http://schemas.openxmlformats.org/officeDocument/2006/relationships/hyperlink" Target="http://www.esciencedatafactory.com/peop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esciencedatafactory.com/people/yann_le_franc.html" TargetMode="External"/><Relationship Id="rId4" Type="http://schemas.openxmlformats.org/officeDocument/2006/relationships/hyperlink" Target="http://www.esciencedatafactory.com/people/yann_le_franc.r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iscoveryhub.co/" TargetMode="External"/><Relationship Id="rId2" Type="http://schemas.openxmlformats.org/officeDocument/2006/relationships/hyperlink" Target="https://permid.org/onecalaisView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xmlns.com/foaf/0.1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sciencedatafactory.com/people/yann_le_franc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hyperlink" Target="https://github.com/vivo-project/Vitro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knowledge-graph/" TargetMode="External"/><Relationship Id="rId7" Type="http://schemas.openxmlformats.org/officeDocument/2006/relationships/hyperlink" Target="https://www.ebi.ac.uk/rdf/services/sparql" TargetMode="External"/><Relationship Id="rId2" Type="http://schemas.openxmlformats.org/officeDocument/2006/relationships/hyperlink" Target="https://www.google.com/intl/bn/insidesearch/features/search/knowledge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ki.dbpedia.org/" TargetMode="External"/><Relationship Id="rId5" Type="http://schemas.openxmlformats.org/officeDocument/2006/relationships/hyperlink" Target="https://www.wikidata.org/wiki/Wikidata:Main_Page" TargetMode="External"/><Relationship Id="rId4" Type="http://schemas.openxmlformats.org/officeDocument/2006/relationships/hyperlink" Target="https://developers.facebook.com/docs/graph-api/overview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es.wikipedia.org/wiki/Santander_(Espa%C3%B1a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12/pyRdfa/Overview.html" TargetMode="External"/><Relationship Id="rId2" Type="http://schemas.openxmlformats.org/officeDocument/2006/relationships/hyperlink" Target="https://developer.twitter.com/en/docs/tweets/optimize-with-cards/guides/getting-started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vos.openlinksw.com/owiki/wiki/VOS/VOSSparqlProtoco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bpedia.org/sparql" TargetMode="External"/><Relationship Id="rId2" Type="http://schemas.openxmlformats.org/officeDocument/2006/relationships/hyperlink" Target="http://mappings.dbpedia.org/server/ontology/classe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700068"/>
            <a:ext cx="9143999" cy="812062"/>
          </a:xfrm>
        </p:spPr>
        <p:txBody>
          <a:bodyPr>
            <a:normAutofit/>
          </a:bodyPr>
          <a:lstStyle/>
          <a:p>
            <a:r>
              <a:rPr lang="es-ES" dirty="0" err="1" smtClean="0"/>
              <a:t>Linked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smtClean="0"/>
              <a:t>Fernando Aguilar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79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</a:t>
            </a:r>
            <a:r>
              <a:rPr lang="en-US" dirty="0"/>
              <a:t>Description Framework (RDF) </a:t>
            </a:r>
            <a:r>
              <a:rPr lang="en-US" dirty="0" smtClean="0"/>
              <a:t>de la</a:t>
            </a:r>
            <a:r>
              <a:rPr lang="en-US" dirty="0"/>
              <a:t> World Wide Web Consortium (W3C) 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serie</a:t>
            </a:r>
            <a:r>
              <a:rPr lang="en-US" dirty="0" smtClean="0"/>
              <a:t> de </a:t>
            </a:r>
            <a:r>
              <a:rPr lang="en-US" dirty="0" err="1" smtClean="0"/>
              <a:t>especificaciones</a:t>
            </a:r>
            <a:r>
              <a:rPr lang="en-US" dirty="0" smtClean="0"/>
              <a:t> </a:t>
            </a:r>
            <a:r>
              <a:rPr lang="en-US" dirty="0" err="1" smtClean="0"/>
              <a:t>originalmente</a:t>
            </a:r>
            <a:r>
              <a:rPr lang="en-US" dirty="0" smtClean="0"/>
              <a:t> </a:t>
            </a:r>
            <a:r>
              <a:rPr lang="en-US" dirty="0" err="1" smtClean="0"/>
              <a:t>diseñadas</a:t>
            </a:r>
            <a:r>
              <a:rPr lang="en-US" dirty="0" smtClean="0"/>
              <a:t> para </a:t>
            </a:r>
            <a:r>
              <a:rPr lang="en-US" dirty="0" err="1" smtClean="0"/>
              <a:t>modelos</a:t>
            </a:r>
            <a:r>
              <a:rPr lang="en-US" dirty="0" smtClean="0"/>
              <a:t> de </a:t>
            </a:r>
            <a:r>
              <a:rPr lang="en-US" dirty="0" err="1" smtClean="0"/>
              <a:t>metadatos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Este framework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“</a:t>
            </a:r>
            <a:r>
              <a:rPr lang="en-US" dirty="0" err="1" smtClean="0"/>
              <a:t>nube</a:t>
            </a:r>
            <a:r>
              <a:rPr lang="en-US" dirty="0" smtClean="0"/>
              <a:t>” LOD </a:t>
            </a:r>
            <a:r>
              <a:rPr lang="en-US" dirty="0"/>
              <a:t>(linking open data</a:t>
            </a:r>
            <a:r>
              <a:rPr lang="en-US" dirty="0" smtClean="0"/>
              <a:t>), LD,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ficheros</a:t>
            </a:r>
            <a:r>
              <a:rPr lang="en-US" dirty="0" smtClean="0"/>
              <a:t> </a:t>
            </a:r>
            <a:r>
              <a:rPr lang="en-US" dirty="0" smtClean="0"/>
              <a:t>XML entre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forma de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un framework particular. </a:t>
            </a:r>
          </a:p>
          <a:p>
            <a:r>
              <a:rPr lang="en-US" dirty="0" smtClean="0"/>
              <a:t>LOD </a:t>
            </a:r>
            <a:r>
              <a:rPr lang="en-US" dirty="0"/>
              <a:t>: </a:t>
            </a:r>
            <a:r>
              <a:rPr lang="en-US" dirty="0" smtClean="0"/>
              <a:t>Linked Open Data. Los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“</a:t>
            </a:r>
            <a:r>
              <a:rPr lang="en-US" dirty="0" err="1" smtClean="0"/>
              <a:t>nube</a:t>
            </a:r>
            <a:r>
              <a:rPr lang="en-US" dirty="0" smtClean="0"/>
              <a:t>” LOD </a:t>
            </a:r>
            <a:r>
              <a:rPr lang="en-US" dirty="0"/>
              <a:t>cloud </a:t>
            </a:r>
            <a:r>
              <a:rPr lang="en-US" dirty="0" smtClean="0"/>
              <a:t>son </a:t>
            </a:r>
            <a:r>
              <a:rPr lang="en-US" dirty="0" err="1" smtClean="0"/>
              <a:t>abiertos</a:t>
            </a:r>
            <a:r>
              <a:rPr lang="en-US" dirty="0" smtClean="0"/>
              <a:t> y </a:t>
            </a:r>
            <a:r>
              <a:rPr lang="en-US" dirty="0" err="1" smtClean="0"/>
              <a:t>libremente</a:t>
            </a:r>
            <a:r>
              <a:rPr lang="en-US" dirty="0" smtClean="0"/>
              <a:t> </a:t>
            </a:r>
            <a:r>
              <a:rPr lang="en-US" dirty="0" err="1" smtClean="0"/>
              <a:t>accesibles</a:t>
            </a:r>
            <a:r>
              <a:rPr lang="en-US" dirty="0" smtClean="0"/>
              <a:t>. </a:t>
            </a:r>
            <a:r>
              <a:rPr lang="en-US" dirty="0" err="1" smtClean="0"/>
              <a:t>Libres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sentido</a:t>
            </a:r>
            <a:r>
              <a:rPr lang="en-US" dirty="0" smtClean="0"/>
              <a:t> de que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creados</a:t>
            </a:r>
            <a:r>
              <a:rPr lang="en-US" dirty="0" smtClean="0"/>
              <a:t>, </a:t>
            </a:r>
            <a:r>
              <a:rPr lang="en-US" dirty="0" err="1" smtClean="0"/>
              <a:t>modificados</a:t>
            </a:r>
            <a:r>
              <a:rPr lang="en-US" dirty="0"/>
              <a:t> 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propios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Protegé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4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RDF Schema (Resource Description Framework Schema, variously abbreviated as RDFS, RDF(S), RDF-S, or RDF/S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clases</a:t>
            </a:r>
            <a:r>
              <a:rPr lang="en-US" dirty="0" smtClean="0"/>
              <a:t> con </a:t>
            </a:r>
            <a:r>
              <a:rPr lang="en-US" dirty="0" err="1" smtClean="0"/>
              <a:t>ciertas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/>
              <a:t>el “extensible knowledge representation </a:t>
            </a:r>
            <a:r>
              <a:rPr lang="en-US" dirty="0" smtClean="0"/>
              <a:t>language” </a:t>
            </a:r>
            <a:r>
              <a:rPr lang="en-US" dirty="0" smtClean="0"/>
              <a:t>RDF</a:t>
            </a:r>
          </a:p>
          <a:p>
            <a:r>
              <a:rPr lang="en-US" dirty="0" err="1" smtClean="0"/>
              <a:t>Proporciona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básicos</a:t>
            </a:r>
            <a:r>
              <a:rPr lang="en-US" dirty="0" smtClean="0"/>
              <a:t> para la </a:t>
            </a:r>
            <a:r>
              <a:rPr lang="en-US" dirty="0" err="1" smtClean="0"/>
              <a:t>descripción</a:t>
            </a:r>
            <a:r>
              <a:rPr lang="en-US" dirty="0" smtClean="0"/>
              <a:t> de </a:t>
            </a:r>
            <a:r>
              <a:rPr lang="en-US" dirty="0" err="1" smtClean="0"/>
              <a:t>ontologías</a:t>
            </a:r>
            <a:r>
              <a:rPr lang="en-US" dirty="0" smtClean="0"/>
              <a:t>, </a:t>
            </a:r>
            <a:r>
              <a:rPr lang="en-US" dirty="0" err="1" smtClean="0"/>
              <a:t>llamadas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vocabularios</a:t>
            </a:r>
            <a:r>
              <a:rPr lang="en-US" dirty="0" smtClean="0"/>
              <a:t> RDF.</a:t>
            </a:r>
          </a:p>
          <a:p>
            <a:r>
              <a:rPr lang="en-US" dirty="0" smtClean="0"/>
              <a:t>Define las </a:t>
            </a:r>
            <a:r>
              <a:rPr lang="en-US" dirty="0" err="1" smtClean="0"/>
              <a:t>estructuras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RDF, </a:t>
            </a:r>
            <a:r>
              <a:rPr lang="en-US" dirty="0" err="1" smtClean="0"/>
              <a:t>relaciones</a:t>
            </a:r>
            <a:r>
              <a:rPr lang="en-US" dirty="0" smtClean="0"/>
              <a:t>, </a:t>
            </a:r>
            <a:r>
              <a:rPr lang="en-US" dirty="0" err="1" smtClean="0"/>
              <a:t>elementos</a:t>
            </a:r>
            <a:r>
              <a:rPr lang="en-US" dirty="0" smtClean="0"/>
              <a:t>, etc. </a:t>
            </a:r>
          </a:p>
          <a:p>
            <a:r>
              <a:rPr lang="en-US" dirty="0" smtClean="0"/>
              <a:t>Semantic </a:t>
            </a:r>
            <a:r>
              <a:rPr lang="en-US" dirty="0"/>
              <a:t>Extension RDF 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OWL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 </a:t>
            </a:r>
            <a:r>
              <a:rPr lang="en-US" dirty="0" err="1" smtClean="0"/>
              <a:t>ontologias</a:t>
            </a:r>
            <a:r>
              <a:rPr lang="en-US" dirty="0" smtClean="0"/>
              <a:t> </a:t>
            </a:r>
            <a:r>
              <a:rPr lang="en-US" dirty="0" err="1" smtClean="0"/>
              <a:t>definen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términos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r>
              <a:rPr lang="en-US" dirty="0" smtClean="0"/>
              <a:t> para </a:t>
            </a:r>
            <a:r>
              <a:rPr lang="en-US" dirty="0" err="1" smtClean="0"/>
              <a:t>describir</a:t>
            </a:r>
            <a:r>
              <a:rPr lang="en-US" dirty="0" smtClean="0"/>
              <a:t> y </a:t>
            </a:r>
            <a:r>
              <a:rPr lang="en-US" dirty="0" err="1" smtClean="0"/>
              <a:t>representar</a:t>
            </a:r>
            <a:r>
              <a:rPr lang="en-US" dirty="0" smtClean="0"/>
              <a:t> un area de </a:t>
            </a:r>
            <a:r>
              <a:rPr lang="en-US" dirty="0" err="1" smtClean="0"/>
              <a:t>conocimiento</a:t>
            </a:r>
            <a:r>
              <a:rPr lang="en-US" dirty="0" smtClean="0"/>
              <a:t>. Son </a:t>
            </a:r>
            <a:r>
              <a:rPr lang="en-US" dirty="0" err="1" smtClean="0"/>
              <a:t>utilizadas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personas, bases de </a:t>
            </a:r>
            <a:r>
              <a:rPr lang="en-US" dirty="0" err="1" smtClean="0"/>
              <a:t>datos</a:t>
            </a:r>
            <a:r>
              <a:rPr lang="en-US" dirty="0" smtClean="0"/>
              <a:t> y </a:t>
            </a:r>
            <a:r>
              <a:rPr lang="en-US" dirty="0" err="1" smtClean="0"/>
              <a:t>aplicaciones</a:t>
            </a:r>
            <a:r>
              <a:rPr lang="en-US" dirty="0" smtClean="0"/>
              <a:t> que </a:t>
            </a:r>
            <a:r>
              <a:rPr lang="en-US" dirty="0" err="1" smtClean="0"/>
              <a:t>necesitan</a:t>
            </a:r>
            <a:r>
              <a:rPr lang="en-US" dirty="0" smtClean="0"/>
              <a:t> </a:t>
            </a:r>
            <a:r>
              <a:rPr lang="en-US" dirty="0" err="1" smtClean="0"/>
              <a:t>compartir</a:t>
            </a:r>
            <a:r>
              <a:rPr lang="en-US" dirty="0" smtClean="0"/>
              <a:t> </a:t>
            </a:r>
            <a:r>
              <a:rPr lang="en-US" dirty="0" err="1" smtClean="0"/>
              <a:t>cierta</a:t>
            </a:r>
            <a:r>
              <a:rPr lang="en-US" dirty="0" smtClean="0"/>
              <a:t> </a:t>
            </a:r>
            <a:r>
              <a:rPr lang="en-US" dirty="0" err="1" smtClean="0"/>
              <a:t>informacion</a:t>
            </a:r>
            <a:r>
              <a:rPr lang="en-US" dirty="0" smtClean="0"/>
              <a:t> </a:t>
            </a:r>
            <a:r>
              <a:rPr lang="en-US" dirty="0" err="1" smtClean="0"/>
              <a:t>bajo</a:t>
            </a:r>
            <a:r>
              <a:rPr lang="en-US" dirty="0" smtClean="0"/>
              <a:t> un </a:t>
            </a:r>
            <a:r>
              <a:rPr lang="en-US" dirty="0" err="1" smtClean="0"/>
              <a:t>dominio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, un area de </a:t>
            </a:r>
            <a:r>
              <a:rPr lang="en-US" dirty="0" err="1" smtClean="0"/>
              <a:t>conocimiento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medicina</a:t>
            </a:r>
            <a:r>
              <a:rPr lang="en-US" dirty="0" smtClean="0"/>
              <a:t>).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lenguaje</a:t>
            </a:r>
            <a:r>
              <a:rPr lang="en-US" dirty="0" smtClean="0"/>
              <a:t> OWL (Web </a:t>
            </a:r>
            <a:r>
              <a:rPr lang="en-US" dirty="0"/>
              <a:t>Ontology </a:t>
            </a:r>
            <a:r>
              <a:rPr lang="en-US" dirty="0" smtClean="0"/>
              <a:t>Language)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diseñado</a:t>
            </a:r>
            <a:r>
              <a:rPr lang="en-US" dirty="0" smtClean="0"/>
              <a:t> para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aplicaciones</a:t>
            </a:r>
            <a:r>
              <a:rPr lang="en-US" dirty="0" smtClean="0"/>
              <a:t> que </a:t>
            </a:r>
            <a:r>
              <a:rPr lang="en-US" dirty="0" err="1" smtClean="0"/>
              <a:t>necesitan</a:t>
            </a:r>
            <a:r>
              <a:rPr lang="en-US" dirty="0" smtClean="0"/>
              <a:t> </a:t>
            </a:r>
            <a:r>
              <a:rPr lang="en-US" dirty="0" err="1" smtClean="0"/>
              <a:t>procesar</a:t>
            </a:r>
            <a:r>
              <a:rPr lang="en-US" dirty="0" smtClean="0"/>
              <a:t> </a:t>
            </a:r>
            <a:r>
              <a:rPr lang="en-US" dirty="0" err="1" smtClean="0"/>
              <a:t>contenidos</a:t>
            </a:r>
            <a:r>
              <a:rPr lang="en-US" dirty="0" smtClean="0"/>
              <a:t> de </a:t>
            </a:r>
            <a:r>
              <a:rPr lang="en-US" dirty="0" err="1" smtClean="0"/>
              <a:t>informacion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lugar</a:t>
            </a:r>
            <a:r>
              <a:rPr lang="en-US" dirty="0" smtClean="0"/>
              <a:t> de </a:t>
            </a:r>
            <a:r>
              <a:rPr lang="en-US" dirty="0" err="1" smtClean="0"/>
              <a:t>solamente</a:t>
            </a:r>
            <a:r>
              <a:rPr lang="en-US" dirty="0" smtClean="0"/>
              <a:t> </a:t>
            </a:r>
            <a:r>
              <a:rPr lang="en-US" dirty="0" err="1" smtClean="0"/>
              <a:t>presentar</a:t>
            </a:r>
            <a:r>
              <a:rPr lang="en-US" dirty="0" smtClean="0"/>
              <a:t> </a:t>
            </a:r>
            <a:r>
              <a:rPr lang="en-US" dirty="0" err="1" smtClean="0"/>
              <a:t>informacion</a:t>
            </a:r>
            <a:r>
              <a:rPr lang="en-US" dirty="0" smtClean="0"/>
              <a:t> a </a:t>
            </a:r>
            <a:r>
              <a:rPr lang="en-US" dirty="0" err="1" smtClean="0"/>
              <a:t>humanos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 </a:t>
            </a:r>
            <a:r>
              <a:rPr lang="en-US" dirty="0" err="1" smtClean="0"/>
              <a:t>definen</a:t>
            </a:r>
            <a:r>
              <a:rPr lang="en-US" dirty="0" smtClean="0"/>
              <a:t> un </a:t>
            </a:r>
            <a:r>
              <a:rPr lang="en-US" dirty="0" err="1" smtClean="0"/>
              <a:t>esquema</a:t>
            </a:r>
            <a:r>
              <a:rPr lang="en-US" dirty="0" smtClean="0"/>
              <a:t> de </a:t>
            </a:r>
            <a:r>
              <a:rPr lang="en-US" dirty="0" err="1" smtClean="0"/>
              <a:t>relaciones</a:t>
            </a:r>
            <a:r>
              <a:rPr lang="en-US" dirty="0" smtClean="0"/>
              <a:t> para </a:t>
            </a:r>
            <a:r>
              <a:rPr lang="en-US" dirty="0" err="1" smtClean="0"/>
              <a:t>casos</a:t>
            </a:r>
            <a:r>
              <a:rPr lang="en-US" dirty="0" smtClean="0"/>
              <a:t> </a:t>
            </a:r>
            <a:r>
              <a:rPr lang="en-US" dirty="0" err="1" smtClean="0"/>
              <a:t>especificos</a:t>
            </a:r>
            <a:r>
              <a:rPr lang="en-US" dirty="0" smtClean="0"/>
              <a:t> (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ciencias</a:t>
            </a:r>
            <a:r>
              <a:rPr lang="en-US" dirty="0" smtClean="0"/>
              <a:t> o para 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especificas</a:t>
            </a:r>
            <a:r>
              <a:rPr lang="en-US" dirty="0" smtClean="0"/>
              <a:t> de </a:t>
            </a:r>
            <a:r>
              <a:rPr lang="en-US" dirty="0" err="1" smtClean="0"/>
              <a:t>empresas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comercio</a:t>
            </a:r>
            <a:r>
              <a:rPr lang="en-US" dirty="0" smtClean="0"/>
              <a:t> </a:t>
            </a:r>
            <a:r>
              <a:rPr lang="en-US" dirty="0" err="1" smtClean="0"/>
              <a:t>electronico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3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Los </a:t>
            </a:r>
            <a:r>
              <a:rPr lang="en-US" dirty="0" err="1" smtClean="0"/>
              <a:t>microformatos</a:t>
            </a:r>
            <a:r>
              <a:rPr lang="en-US" dirty="0" smtClean="0"/>
              <a:t> (</a:t>
            </a:r>
            <a:r>
              <a:rPr lang="en-US" dirty="0" err="1" smtClean="0"/>
              <a:t>Microformats</a:t>
            </a:r>
            <a:r>
              <a:rPr lang="en-US" dirty="0" smtClean="0"/>
              <a:t>) son </a:t>
            </a:r>
            <a:r>
              <a:rPr lang="en-US" dirty="0" err="1" smtClean="0"/>
              <a:t>pequeños</a:t>
            </a:r>
            <a:r>
              <a:rPr lang="en-US" dirty="0" smtClean="0"/>
              <a:t> </a:t>
            </a:r>
            <a:r>
              <a:rPr lang="en-US" dirty="0" err="1" smtClean="0"/>
              <a:t>patrones</a:t>
            </a:r>
            <a:r>
              <a:rPr lang="en-US" dirty="0" smtClean="0"/>
              <a:t> de HTML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entidades</a:t>
            </a:r>
            <a:r>
              <a:rPr lang="en-US" dirty="0" smtClean="0"/>
              <a:t> </a:t>
            </a:r>
            <a:r>
              <a:rPr lang="en-US" dirty="0" err="1" smtClean="0"/>
              <a:t>publicadas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personas, </a:t>
            </a:r>
            <a:r>
              <a:rPr lang="en-US" dirty="0" err="1" smtClean="0"/>
              <a:t>eventos</a:t>
            </a:r>
            <a:r>
              <a:rPr lang="en-US" dirty="0" smtClean="0"/>
              <a:t>, posts </a:t>
            </a:r>
            <a:r>
              <a:rPr lang="en-US" dirty="0" err="1" smtClean="0"/>
              <a:t>en</a:t>
            </a:r>
            <a:r>
              <a:rPr lang="en-US" dirty="0" smtClean="0"/>
              <a:t> blogs, </a:t>
            </a:r>
            <a:r>
              <a:rPr lang="en-US" dirty="0" err="1" smtClean="0"/>
              <a:t>revisiones</a:t>
            </a:r>
            <a:r>
              <a:rPr lang="en-US" dirty="0" smtClean="0"/>
              <a:t> y </a:t>
            </a:r>
            <a:r>
              <a:rPr lang="en-US" dirty="0" err="1" smtClean="0"/>
              <a:t>etiquetas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pginas</a:t>
            </a:r>
            <a:r>
              <a:rPr lang="en-US" dirty="0" smtClean="0"/>
              <a:t> web. </a:t>
            </a:r>
          </a:p>
          <a:p>
            <a:r>
              <a:rPr lang="en-US" dirty="0" err="1" smtClean="0"/>
              <a:t>Microformats</a:t>
            </a:r>
            <a:r>
              <a:rPr lang="en-US" dirty="0" smtClean="0"/>
              <a:t> son la forma mas simple y </a:t>
            </a:r>
            <a:r>
              <a:rPr lang="en-US" dirty="0" err="1" smtClean="0"/>
              <a:t>rapida</a:t>
            </a:r>
            <a:r>
              <a:rPr lang="en-US" dirty="0" smtClean="0"/>
              <a:t> de </a:t>
            </a:r>
            <a:r>
              <a:rPr lang="en-US" dirty="0" err="1" smtClean="0"/>
              <a:t>proporcionar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API a la </a:t>
            </a:r>
            <a:r>
              <a:rPr lang="en-US" dirty="0" err="1" smtClean="0"/>
              <a:t>informacion</a:t>
            </a:r>
            <a:r>
              <a:rPr lang="en-US" dirty="0" smtClean="0"/>
              <a:t> de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sitio</a:t>
            </a:r>
            <a:r>
              <a:rPr lang="en-US" dirty="0" smtClean="0"/>
              <a:t> web. </a:t>
            </a:r>
          </a:p>
          <a:p>
            <a:r>
              <a:rPr lang="en-US" dirty="0" err="1" smtClean="0"/>
              <a:t>Microformats</a:t>
            </a:r>
            <a:r>
              <a:rPr lang="en-US" dirty="0" smtClean="0"/>
              <a:t> </a:t>
            </a:r>
            <a:r>
              <a:rPr lang="en-US" dirty="0" err="1" smtClean="0"/>
              <a:t>intentan</a:t>
            </a:r>
            <a:r>
              <a:rPr lang="en-US" dirty="0" smtClean="0"/>
              <a:t> resolver </a:t>
            </a:r>
            <a:r>
              <a:rPr lang="en-US" dirty="0" err="1" smtClean="0"/>
              <a:t>problemas</a:t>
            </a:r>
            <a:r>
              <a:rPr lang="en-US" dirty="0" smtClean="0"/>
              <a:t> simples </a:t>
            </a:r>
            <a:r>
              <a:rPr lang="en-US" dirty="0" err="1" smtClean="0"/>
              <a:t>adaptandose</a:t>
            </a:r>
            <a:r>
              <a:rPr lang="en-US" dirty="0" smtClean="0"/>
              <a:t>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patrones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  <a:r>
              <a:rPr lang="en-US" dirty="0"/>
              <a:t>(e.g. XHTML, blogging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err="1" smtClean="0"/>
              <a:t>embeber</a:t>
            </a:r>
            <a:r>
              <a:rPr lang="en-US" dirty="0" smtClean="0"/>
              <a:t> </a:t>
            </a:r>
            <a:r>
              <a:rPr lang="en-US" dirty="0" err="1" smtClean="0"/>
              <a:t>informacion</a:t>
            </a:r>
            <a:r>
              <a:rPr lang="en-US" dirty="0" smtClean="0"/>
              <a:t> </a:t>
            </a:r>
            <a:r>
              <a:rPr lang="en-US" dirty="0" err="1" smtClean="0"/>
              <a:t>relevante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web, para bots, </a:t>
            </a:r>
            <a:r>
              <a:rPr lang="en-US" dirty="0" err="1" smtClean="0"/>
              <a:t>extraer</a:t>
            </a:r>
            <a:r>
              <a:rPr lang="en-US" dirty="0" smtClean="0"/>
              <a:t> </a:t>
            </a:r>
            <a:r>
              <a:rPr lang="en-US" dirty="0" err="1" smtClean="0"/>
              <a:t>informacion</a:t>
            </a:r>
            <a:r>
              <a:rPr lang="en-US" dirty="0" smtClean="0"/>
              <a:t> </a:t>
            </a:r>
            <a:r>
              <a:rPr lang="en-US" dirty="0" err="1" smtClean="0"/>
              <a:t>semantica</a:t>
            </a:r>
            <a:r>
              <a:rPr lang="en-US" dirty="0" smtClean="0"/>
              <a:t>, etc.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062414"/>
            <a:ext cx="6372225" cy="202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5610115" y="5823083"/>
            <a:ext cx="22765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http://microformats.org/wiki/h-card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11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Estrellas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Abiertos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4098" name="Picture 2" descr="5-star steps by exam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89" y="2776690"/>
            <a:ext cx="5676570" cy="32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72527" y="964101"/>
            <a:ext cx="87809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/>
              <a:t>Tim </a:t>
            </a:r>
            <a:r>
              <a:rPr lang="es-ES" sz="2000" dirty="0" err="1"/>
              <a:t>Berners</a:t>
            </a:r>
            <a:r>
              <a:rPr lang="es-ES" sz="2000" dirty="0"/>
              <a:t>-Lee, el inventor de la Web e iniciador de los Datos Enlazados (</a:t>
            </a:r>
            <a:r>
              <a:rPr lang="es-ES" sz="2000" dirty="0" err="1"/>
              <a:t>Linked</a:t>
            </a:r>
            <a:r>
              <a:rPr lang="es-ES" sz="2000" dirty="0"/>
              <a:t> Data), sugirió un esquema de desarrollo de 5 estrellas para Datos Abiertos. A continuación te mostramos ejemplos para cada escalón o nivel de estrellas y te explicamos los costos y beneficios involucrados en cada caso.</a:t>
            </a:r>
            <a:endParaRPr lang="en-US" sz="2000" dirty="0"/>
          </a:p>
        </p:txBody>
      </p:sp>
      <p:sp>
        <p:nvSpPr>
          <p:cNvPr id="7" name="6 Rectángulo"/>
          <p:cNvSpPr/>
          <p:nvPr/>
        </p:nvSpPr>
        <p:spPr>
          <a:xfrm>
            <a:off x="7135367" y="5737368"/>
            <a:ext cx="16097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http://5stardata.info/es/</a:t>
            </a:r>
          </a:p>
        </p:txBody>
      </p:sp>
    </p:spTree>
    <p:extLst>
      <p:ext uri="{BB962C8B-B14F-4D97-AF65-F5344CB8AC3E}">
        <p14:creationId xmlns:p14="http://schemas.microsoft.com/office/powerpoint/2010/main" val="295652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Estrellas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Abiertos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284671" y="1232993"/>
            <a:ext cx="8264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★ Publica </a:t>
            </a:r>
            <a:r>
              <a:rPr lang="es-ES" dirty="0"/>
              <a:t>tus datos en la Web (con cualquier formato) y bajo una licencia abierta</a:t>
            </a:r>
            <a:r>
              <a:rPr lang="es-ES" b="1" baseline="30000" dirty="0">
                <a:hlinkClick r:id="rId2" tooltip="Ver costos y beneficios del nivel de 1 estrella"/>
              </a:rPr>
              <a:t>1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★★ </a:t>
            </a:r>
            <a:r>
              <a:rPr lang="es-ES" dirty="0" smtClean="0"/>
              <a:t>Publícalos </a:t>
            </a:r>
            <a:r>
              <a:rPr lang="es-ES" dirty="0"/>
              <a:t>como datos estructurados (</a:t>
            </a:r>
            <a:r>
              <a:rPr lang="es-ES" dirty="0" err="1"/>
              <a:t>ej</a:t>
            </a:r>
            <a:r>
              <a:rPr lang="es-ES" dirty="0"/>
              <a:t>: Excel en vez de una imagen de una tabla escaneada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★★★ </a:t>
            </a:r>
            <a:r>
              <a:rPr lang="es-ES" dirty="0" smtClean="0"/>
              <a:t>Usa </a:t>
            </a:r>
            <a:r>
              <a:rPr lang="es-ES" dirty="0"/>
              <a:t>formatos no propietarios (</a:t>
            </a:r>
            <a:r>
              <a:rPr lang="es-ES" dirty="0" err="1"/>
              <a:t>ej</a:t>
            </a:r>
            <a:r>
              <a:rPr lang="es-ES" dirty="0"/>
              <a:t>: CSV en vez de Excel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★★★★ </a:t>
            </a:r>
            <a:r>
              <a:rPr lang="es-ES" dirty="0" smtClean="0"/>
              <a:t>Usa </a:t>
            </a:r>
            <a:r>
              <a:rPr lang="es-ES" dirty="0" err="1"/>
              <a:t>URIs</a:t>
            </a:r>
            <a:r>
              <a:rPr lang="es-ES" dirty="0"/>
              <a:t> para denotar cosas, así la gente puede apuntar a </a:t>
            </a:r>
            <a:r>
              <a:rPr lang="es-ES" dirty="0" smtClean="0"/>
              <a:t>estas</a:t>
            </a:r>
            <a:endParaRPr lang="es-ES" dirty="0"/>
          </a:p>
          <a:p>
            <a:endParaRPr lang="es-ES" dirty="0" smtClean="0"/>
          </a:p>
          <a:p>
            <a:r>
              <a:rPr lang="es-ES" dirty="0" smtClean="0"/>
              <a:t>★★★★★ </a:t>
            </a:r>
            <a:r>
              <a:rPr lang="es-ES" dirty="0" smtClean="0"/>
              <a:t>Enlaza </a:t>
            </a:r>
            <a:r>
              <a:rPr lang="es-ES" dirty="0"/>
              <a:t>tus datos a otros datos para proveer </a:t>
            </a:r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04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2962" y="45720"/>
            <a:ext cx="8523838" cy="804672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Actualmente</a:t>
            </a:r>
            <a:r>
              <a:rPr lang="fr-FR" dirty="0" smtClean="0"/>
              <a:t>: </a:t>
            </a:r>
            <a:r>
              <a:rPr lang="fr-FR" dirty="0" err="1" smtClean="0"/>
              <a:t>recursos</a:t>
            </a:r>
            <a:r>
              <a:rPr lang="fr-FR" dirty="0" smtClean="0"/>
              <a:t> de </a:t>
            </a:r>
            <a:r>
              <a:rPr lang="fr-FR" dirty="0" err="1" smtClean="0"/>
              <a:t>datos</a:t>
            </a:r>
            <a:r>
              <a:rPr lang="fr-FR" dirty="0" smtClean="0"/>
              <a:t> </a:t>
            </a:r>
            <a:r>
              <a:rPr lang="fr-FR" dirty="0" err="1" smtClean="0"/>
              <a:t>distribuídos</a:t>
            </a:r>
            <a:r>
              <a:rPr lang="fr-FR" dirty="0" smtClean="0"/>
              <a:t> en </a:t>
            </a:r>
            <a:r>
              <a:rPr lang="fr-FR" dirty="0" err="1" smtClean="0"/>
              <a:t>diversos</a:t>
            </a:r>
            <a:r>
              <a:rPr lang="fr-FR" dirty="0" smtClean="0"/>
              <a:t> </a:t>
            </a:r>
            <a:r>
              <a:rPr lang="fr-FR" dirty="0" err="1" smtClean="0"/>
              <a:t>formatos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Datos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« 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encerrados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 » en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distintos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formatos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: APIs</a:t>
            </a:r>
            <a:r>
              <a:rPr lang="fr-FR" dirty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,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Datos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en HTML o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desestructurados</a:t>
            </a:r>
            <a:endParaRPr lang="fr-FR" dirty="0" smtClean="0"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2710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Databases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neurociencia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(Neuroscience </a:t>
            </a:r>
            <a:r>
              <a:rPr lang="fr-FR" dirty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Information Framework)</a:t>
            </a:r>
          </a:p>
          <a:p>
            <a:endParaRPr lang="fr-FR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7" name="ZoneTexte 3"/>
          <p:cNvSpPr txBox="1"/>
          <p:nvPr/>
        </p:nvSpPr>
        <p:spPr>
          <a:xfrm>
            <a:off x="417247" y="5475853"/>
            <a:ext cx="859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Interoperabilidad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?</a:t>
            </a:r>
            <a:endParaRPr lang="fr-FR" dirty="0"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</p:txBody>
      </p:sp>
      <p:grpSp>
        <p:nvGrpSpPr>
          <p:cNvPr id="8" name="Grouper 56"/>
          <p:cNvGrpSpPr/>
          <p:nvPr/>
        </p:nvGrpSpPr>
        <p:grpSpPr>
          <a:xfrm>
            <a:off x="454832" y="3018860"/>
            <a:ext cx="1540245" cy="2307010"/>
            <a:chOff x="539552" y="2645125"/>
            <a:chExt cx="1540245" cy="2307010"/>
          </a:xfrm>
        </p:grpSpPr>
        <p:grpSp>
          <p:nvGrpSpPr>
            <p:cNvPr id="9" name="Grouper 14"/>
            <p:cNvGrpSpPr/>
            <p:nvPr/>
          </p:nvGrpSpPr>
          <p:grpSpPr>
            <a:xfrm>
              <a:off x="539552" y="3467792"/>
              <a:ext cx="1375217" cy="1484343"/>
              <a:chOff x="179512" y="2385998"/>
              <a:chExt cx="2743369" cy="2743369"/>
            </a:xfrm>
          </p:grpSpPr>
          <p:pic>
            <p:nvPicPr>
              <p:cNvPr id="16" name="Picture 15" descr="database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512" y="2385998"/>
                <a:ext cx="2743369" cy="2743369"/>
              </a:xfrm>
              <a:prstGeom prst="rect">
                <a:avLst/>
              </a:prstGeom>
            </p:spPr>
          </p:pic>
          <p:pic>
            <p:nvPicPr>
              <p:cNvPr id="17" name="Picture 16" descr="table-12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039" y="2922099"/>
                <a:ext cx="935950" cy="935950"/>
              </a:xfrm>
              <a:prstGeom prst="rect">
                <a:avLst/>
              </a:prstGeom>
            </p:spPr>
          </p:pic>
          <p:pic>
            <p:nvPicPr>
              <p:cNvPr id="18" name="Picture 17" descr="table-12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8370" y="3858048"/>
                <a:ext cx="944619" cy="944619"/>
              </a:xfrm>
              <a:prstGeom prst="rect">
                <a:avLst/>
              </a:prstGeom>
            </p:spPr>
          </p:pic>
        </p:grpSp>
        <p:grpSp>
          <p:nvGrpSpPr>
            <p:cNvPr id="10" name="Grouper 34"/>
            <p:cNvGrpSpPr/>
            <p:nvPr/>
          </p:nvGrpSpPr>
          <p:grpSpPr>
            <a:xfrm>
              <a:off x="1710465" y="3757858"/>
              <a:ext cx="369332" cy="995376"/>
              <a:chOff x="1710465" y="3757858"/>
              <a:chExt cx="369332" cy="995376"/>
            </a:xfrm>
          </p:grpSpPr>
          <p:sp>
            <p:nvSpPr>
              <p:cNvPr id="14" name="Rectangle 27"/>
              <p:cNvSpPr/>
              <p:nvPr/>
            </p:nvSpPr>
            <p:spPr>
              <a:xfrm>
                <a:off x="1763688" y="3757858"/>
                <a:ext cx="262887" cy="99537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ZoneTexte 29"/>
              <p:cNvSpPr txBox="1"/>
              <p:nvPr/>
            </p:nvSpPr>
            <p:spPr>
              <a:xfrm rot="16200000">
                <a:off x="1404612" y="4078049"/>
                <a:ext cx="981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/>
                  <a:t>Web API</a:t>
                </a:r>
                <a:endParaRPr lang="fr-FR"/>
              </a:p>
            </p:txBody>
          </p:sp>
        </p:grpSp>
        <p:grpSp>
          <p:nvGrpSpPr>
            <p:cNvPr id="11" name="Grouper 33"/>
            <p:cNvGrpSpPr/>
            <p:nvPr/>
          </p:nvGrpSpPr>
          <p:grpSpPr>
            <a:xfrm>
              <a:off x="743532" y="2645125"/>
              <a:ext cx="966932" cy="995376"/>
              <a:chOff x="743532" y="2645125"/>
              <a:chExt cx="966932" cy="995376"/>
            </a:xfrm>
          </p:grpSpPr>
          <p:sp>
            <p:nvSpPr>
              <p:cNvPr id="12" name="Rectangle 28"/>
              <p:cNvSpPr/>
              <p:nvPr/>
            </p:nvSpPr>
            <p:spPr>
              <a:xfrm>
                <a:off x="743532" y="2645125"/>
                <a:ext cx="966931" cy="9953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3" name="ZoneTexte 30"/>
              <p:cNvSpPr txBox="1"/>
              <p:nvPr/>
            </p:nvSpPr>
            <p:spPr>
              <a:xfrm>
                <a:off x="743533" y="2937437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/>
                  <a:t>&lt;HTML&gt;</a:t>
                </a:r>
                <a:endParaRPr lang="fr-FR"/>
              </a:p>
            </p:txBody>
          </p:sp>
        </p:grpSp>
      </p:grpSp>
      <p:grpSp>
        <p:nvGrpSpPr>
          <p:cNvPr id="19" name="Grouper 55"/>
          <p:cNvGrpSpPr/>
          <p:nvPr/>
        </p:nvGrpSpPr>
        <p:grpSpPr>
          <a:xfrm>
            <a:off x="6939537" y="2467003"/>
            <a:ext cx="1375217" cy="2341525"/>
            <a:chOff x="2684979" y="3662636"/>
            <a:chExt cx="1375217" cy="2341525"/>
          </a:xfrm>
        </p:grpSpPr>
        <p:grpSp>
          <p:nvGrpSpPr>
            <p:cNvPr id="20" name="Grouper 15"/>
            <p:cNvGrpSpPr/>
            <p:nvPr/>
          </p:nvGrpSpPr>
          <p:grpSpPr>
            <a:xfrm>
              <a:off x="2684979" y="4519818"/>
              <a:ext cx="1375217" cy="1484343"/>
              <a:chOff x="179512" y="2385998"/>
              <a:chExt cx="2743369" cy="2743369"/>
            </a:xfrm>
          </p:grpSpPr>
          <p:pic>
            <p:nvPicPr>
              <p:cNvPr id="24" name="Picture 15" descr="database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512" y="2385998"/>
                <a:ext cx="2743369" cy="2743369"/>
              </a:xfrm>
              <a:prstGeom prst="rect">
                <a:avLst/>
              </a:prstGeom>
            </p:spPr>
          </p:pic>
          <p:pic>
            <p:nvPicPr>
              <p:cNvPr id="25" name="Picture 16" descr="table-12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039" y="2922099"/>
                <a:ext cx="935950" cy="935950"/>
              </a:xfrm>
              <a:prstGeom prst="rect">
                <a:avLst/>
              </a:prstGeom>
            </p:spPr>
          </p:pic>
          <p:pic>
            <p:nvPicPr>
              <p:cNvPr id="26" name="Picture 17" descr="table-12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8370" y="3858048"/>
                <a:ext cx="944619" cy="944619"/>
              </a:xfrm>
              <a:prstGeom prst="rect">
                <a:avLst/>
              </a:prstGeom>
            </p:spPr>
          </p:pic>
        </p:grpSp>
        <p:grpSp>
          <p:nvGrpSpPr>
            <p:cNvPr id="21" name="Grouper 38"/>
            <p:cNvGrpSpPr/>
            <p:nvPr/>
          </p:nvGrpSpPr>
          <p:grpSpPr>
            <a:xfrm>
              <a:off x="2908597" y="3662636"/>
              <a:ext cx="966932" cy="995376"/>
              <a:chOff x="743532" y="2645125"/>
              <a:chExt cx="966932" cy="995376"/>
            </a:xfrm>
          </p:grpSpPr>
          <p:sp>
            <p:nvSpPr>
              <p:cNvPr id="22" name="Rectangle 39"/>
              <p:cNvSpPr/>
              <p:nvPr/>
            </p:nvSpPr>
            <p:spPr>
              <a:xfrm>
                <a:off x="743532" y="2645125"/>
                <a:ext cx="966931" cy="9953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3" name="ZoneTexte 40"/>
              <p:cNvSpPr txBox="1"/>
              <p:nvPr/>
            </p:nvSpPr>
            <p:spPr>
              <a:xfrm>
                <a:off x="743533" y="2937437"/>
                <a:ext cx="966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&lt;HTML&gt;</a:t>
                </a:r>
                <a:endParaRPr lang="fr-FR" dirty="0"/>
              </a:p>
            </p:txBody>
          </p:sp>
        </p:grpSp>
      </p:grpSp>
      <p:grpSp>
        <p:nvGrpSpPr>
          <p:cNvPr id="27" name="Grouper 54"/>
          <p:cNvGrpSpPr/>
          <p:nvPr/>
        </p:nvGrpSpPr>
        <p:grpSpPr>
          <a:xfrm>
            <a:off x="3634437" y="3907892"/>
            <a:ext cx="1559883" cy="1484343"/>
            <a:chOff x="5357023" y="4209963"/>
            <a:chExt cx="1559883" cy="1484343"/>
          </a:xfrm>
        </p:grpSpPr>
        <p:grpSp>
          <p:nvGrpSpPr>
            <p:cNvPr id="28" name="Grouper 19"/>
            <p:cNvGrpSpPr/>
            <p:nvPr/>
          </p:nvGrpSpPr>
          <p:grpSpPr>
            <a:xfrm>
              <a:off x="5357023" y="4209963"/>
              <a:ext cx="1375217" cy="1484343"/>
              <a:chOff x="179512" y="2385998"/>
              <a:chExt cx="2743369" cy="2743369"/>
            </a:xfrm>
          </p:grpSpPr>
          <p:pic>
            <p:nvPicPr>
              <p:cNvPr id="32" name="Picture 15" descr="database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9512" y="2385998"/>
                <a:ext cx="2743369" cy="2743369"/>
              </a:xfrm>
              <a:prstGeom prst="rect">
                <a:avLst/>
              </a:prstGeom>
            </p:spPr>
          </p:pic>
          <p:pic>
            <p:nvPicPr>
              <p:cNvPr id="33" name="Picture 16" descr="table-12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039" y="2922099"/>
                <a:ext cx="935950" cy="935950"/>
              </a:xfrm>
              <a:prstGeom prst="rect">
                <a:avLst/>
              </a:prstGeom>
            </p:spPr>
          </p:pic>
          <p:pic>
            <p:nvPicPr>
              <p:cNvPr id="34" name="Picture 17" descr="table-12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8370" y="3858048"/>
                <a:ext cx="944619" cy="944619"/>
              </a:xfrm>
              <a:prstGeom prst="rect">
                <a:avLst/>
              </a:prstGeom>
            </p:spPr>
          </p:pic>
        </p:grpSp>
        <p:grpSp>
          <p:nvGrpSpPr>
            <p:cNvPr id="29" name="Grouper 41"/>
            <p:cNvGrpSpPr/>
            <p:nvPr/>
          </p:nvGrpSpPr>
          <p:grpSpPr>
            <a:xfrm>
              <a:off x="6547574" y="4454447"/>
              <a:ext cx="369332" cy="995376"/>
              <a:chOff x="1710465" y="3757858"/>
              <a:chExt cx="369332" cy="995376"/>
            </a:xfrm>
          </p:grpSpPr>
          <p:sp>
            <p:nvSpPr>
              <p:cNvPr id="30" name="Rectangle 42"/>
              <p:cNvSpPr/>
              <p:nvPr/>
            </p:nvSpPr>
            <p:spPr>
              <a:xfrm>
                <a:off x="1763688" y="3757858"/>
                <a:ext cx="262887" cy="99537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ZoneTexte 43"/>
              <p:cNvSpPr txBox="1"/>
              <p:nvPr/>
            </p:nvSpPr>
            <p:spPr>
              <a:xfrm rot="16200000">
                <a:off x="1404612" y="4078049"/>
                <a:ext cx="981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mtClean="0"/>
                  <a:t>Web API</a:t>
                </a:r>
                <a:endParaRPr lang="fr-FR"/>
              </a:p>
            </p:txBody>
          </p:sp>
        </p:grpSp>
      </p:grpSp>
      <p:pic>
        <p:nvPicPr>
          <p:cNvPr id="35" name="Picture 11" descr="word_document_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178" y="3531178"/>
            <a:ext cx="1185457" cy="1356162"/>
          </a:xfrm>
          <a:prstGeom prst="rect">
            <a:avLst/>
          </a:prstGeom>
        </p:spPr>
      </p:pic>
      <p:pic>
        <p:nvPicPr>
          <p:cNvPr id="36" name="Picture 12" descr="Excel_Document_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444" y="2482654"/>
            <a:ext cx="1150678" cy="1174355"/>
          </a:xfrm>
          <a:prstGeom prst="rect">
            <a:avLst/>
          </a:prstGeom>
        </p:spPr>
      </p:pic>
      <p:pic>
        <p:nvPicPr>
          <p:cNvPr id="37" name="Picture 14" descr="pictopdf__061348700_1852_220520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786" y="3611572"/>
            <a:ext cx="1276720" cy="12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40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 Vs. RDF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9" y="3257230"/>
            <a:ext cx="3893638" cy="268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0" y="948906"/>
            <a:ext cx="4925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Metadatos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DC: </a:t>
            </a:r>
            <a:r>
              <a:rPr lang="en-US" dirty="0" err="1" smtClean="0"/>
              <a:t>Autor</a:t>
            </a:r>
            <a:r>
              <a:rPr lang="en-US" dirty="0" smtClean="0"/>
              <a:t>, </a:t>
            </a:r>
            <a:r>
              <a:rPr lang="en-US" dirty="0" err="1" smtClean="0"/>
              <a:t>Título</a:t>
            </a:r>
            <a:r>
              <a:rPr lang="en-US" dirty="0" smtClean="0"/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EML: </a:t>
            </a:r>
            <a:r>
              <a:rPr lang="en-US" dirty="0" err="1" smtClean="0"/>
              <a:t>Administrativos</a:t>
            </a:r>
            <a:r>
              <a:rPr lang="en-US" dirty="0" smtClean="0"/>
              <a:t>, </a:t>
            </a:r>
            <a:r>
              <a:rPr lang="en-US" dirty="0" err="1" smtClean="0"/>
              <a:t>Contextuales</a:t>
            </a:r>
            <a:r>
              <a:rPr lang="en-US" dirty="0" smtClean="0"/>
              <a:t>, </a:t>
            </a:r>
            <a:r>
              <a:rPr lang="en-US" dirty="0" err="1" smtClean="0"/>
              <a:t>Estructurales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Atributos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 smtClean="0"/>
              <a:t>Datos</a:t>
            </a:r>
            <a:endParaRPr lang="en-US" dirty="0"/>
          </a:p>
        </p:txBody>
      </p:sp>
      <p:sp>
        <p:nvSpPr>
          <p:cNvPr id="9" name="8 CuadroTexto"/>
          <p:cNvSpPr txBox="1"/>
          <p:nvPr/>
        </p:nvSpPr>
        <p:spPr>
          <a:xfrm>
            <a:off x="4433978" y="953978"/>
            <a:ext cx="49256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Metadatos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DC: </a:t>
            </a:r>
            <a:r>
              <a:rPr lang="en-US" dirty="0" err="1" smtClean="0"/>
              <a:t>Autor</a:t>
            </a:r>
            <a:r>
              <a:rPr lang="en-US" dirty="0" smtClean="0"/>
              <a:t> (URI, </a:t>
            </a:r>
            <a:r>
              <a:rPr lang="en-US" dirty="0" err="1" smtClean="0"/>
              <a:t>type:Person</a:t>
            </a:r>
            <a:r>
              <a:rPr lang="en-US" dirty="0" smtClean="0"/>
              <a:t>), </a:t>
            </a:r>
            <a:r>
              <a:rPr lang="en-US" dirty="0" err="1" smtClean="0"/>
              <a:t>Título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EML: </a:t>
            </a:r>
            <a:r>
              <a:rPr lang="en-US" dirty="0" err="1" smtClean="0"/>
              <a:t>Administrativos</a:t>
            </a:r>
            <a:r>
              <a:rPr lang="en-US" dirty="0" smtClean="0"/>
              <a:t>, </a:t>
            </a:r>
            <a:r>
              <a:rPr lang="en-US" dirty="0" err="1" smtClean="0"/>
              <a:t>Contextuales</a:t>
            </a:r>
            <a:r>
              <a:rPr lang="en-US" dirty="0" smtClean="0"/>
              <a:t>, </a:t>
            </a:r>
            <a:r>
              <a:rPr lang="en-US" dirty="0" err="1" smtClean="0"/>
              <a:t>Estructurales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Atributos</a:t>
            </a:r>
            <a:r>
              <a:rPr lang="en-US" dirty="0" smtClean="0"/>
              <a:t> (</a:t>
            </a:r>
            <a:r>
              <a:rPr lang="en-US" dirty="0" err="1" smtClean="0"/>
              <a:t>type:Press</a:t>
            </a:r>
            <a:r>
              <a:rPr lang="en-US" dirty="0" smtClean="0"/>
              <a:t>,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Proyecto (</a:t>
            </a:r>
            <a:r>
              <a:rPr lang="en-US" dirty="0" err="1" smtClean="0"/>
              <a:t>type:project</a:t>
            </a:r>
            <a:r>
              <a:rPr lang="en-US" dirty="0" smtClean="0"/>
              <a:t> </a:t>
            </a:r>
            <a:r>
              <a:rPr lang="en-US" dirty="0" err="1"/>
              <a:t>fundedBy</a:t>
            </a:r>
            <a:r>
              <a:rPr lang="en-US" dirty="0"/>
              <a:t> EC </a:t>
            </a:r>
            <a:r>
              <a:rPr lang="en-US" dirty="0" smtClean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 smtClean="0"/>
              <a:t>Datos</a:t>
            </a:r>
            <a:r>
              <a:rPr lang="en-US" dirty="0" smtClean="0"/>
              <a:t> (Machine – Human)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Búsquedas</a:t>
            </a:r>
            <a:r>
              <a:rPr lang="en-US" dirty="0" smtClean="0"/>
              <a:t>: </a:t>
            </a:r>
            <a:r>
              <a:rPr lang="en-US" dirty="0" err="1" smtClean="0"/>
              <a:t>datos</a:t>
            </a:r>
            <a:r>
              <a:rPr lang="en-US" dirty="0" smtClean="0"/>
              <a:t> del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, datasets con </a:t>
            </a:r>
            <a:r>
              <a:rPr lang="en-US" dirty="0" err="1" smtClean="0"/>
              <a:t>mismos</a:t>
            </a:r>
            <a:r>
              <a:rPr lang="en-US" dirty="0" smtClean="0"/>
              <a:t> </a:t>
            </a:r>
            <a:r>
              <a:rPr lang="en-US" dirty="0" err="1" smtClean="0"/>
              <a:t>atributos</a:t>
            </a:r>
            <a:r>
              <a:rPr lang="en-US" dirty="0" smtClean="0"/>
              <a:t>, </a:t>
            </a:r>
            <a:r>
              <a:rPr lang="en-US" dirty="0" err="1" smtClean="0"/>
              <a:t>proyectos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06" y="3262302"/>
            <a:ext cx="3893638" cy="199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 txBox="1">
            <a:spLocks/>
          </p:cNvSpPr>
          <p:nvPr/>
        </p:nvSpPr>
        <p:spPr>
          <a:xfrm>
            <a:off x="518864" y="1495325"/>
            <a:ext cx="8229600" cy="45979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162962" y="909067"/>
            <a:ext cx="8352388" cy="500176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World Wide 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Web: un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espacio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global de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documentos</a:t>
            </a:r>
            <a:endParaRPr lang="fr-FR" sz="2400" dirty="0"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  <a:p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Interconexión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mediante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enlaces (links)</a:t>
            </a:r>
            <a:endParaRPr lang="fr-FR" sz="2400" dirty="0"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  <a:p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Datos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« 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Escondidos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 » en HTML: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Sencillo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entender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por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humanos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. No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tanto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por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máquinas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.</a:t>
            </a:r>
          </a:p>
          <a:p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Diversidad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de APIs Web.</a:t>
            </a:r>
          </a:p>
          <a:p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Complicado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acceder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y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enlazar</a:t>
            </a:r>
            <a:r>
              <a:rPr lang="fr-FR" sz="2400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sz="2400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datos</a:t>
            </a:r>
            <a:endParaRPr lang="fr-FR" sz="24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fr-FR" sz="2400" dirty="0" err="1" smtClean="0"/>
              <a:t>Necesidad</a:t>
            </a:r>
            <a:r>
              <a:rPr lang="fr-FR" sz="2400" dirty="0" smtClean="0"/>
              <a:t> de </a:t>
            </a:r>
            <a:r>
              <a:rPr lang="fr-FR" sz="2400" dirty="0" err="1" smtClean="0"/>
              <a:t>semántica</a:t>
            </a:r>
            <a:r>
              <a:rPr lang="fr-FR" sz="2400" dirty="0" smtClean="0"/>
              <a:t> para </a:t>
            </a:r>
            <a:r>
              <a:rPr lang="fr-FR" sz="2400" dirty="0" err="1" smtClean="0"/>
              <a:t>transformar</a:t>
            </a:r>
            <a:r>
              <a:rPr lang="fr-FR" sz="2400" dirty="0" smtClean="0"/>
              <a:t> el </a:t>
            </a:r>
            <a:r>
              <a:rPr lang="fr-FR" sz="2400" dirty="0" err="1" smtClean="0"/>
              <a:t>espacio</a:t>
            </a:r>
            <a:r>
              <a:rPr lang="fr-FR" sz="2400" dirty="0" smtClean="0"/>
              <a:t> global de </a:t>
            </a:r>
            <a:r>
              <a:rPr lang="fr-FR" sz="2400" dirty="0" err="1" smtClean="0"/>
              <a:t>documentos</a:t>
            </a:r>
            <a:r>
              <a:rPr lang="fr-FR" sz="2400" dirty="0" smtClean="0"/>
              <a:t> en un </a:t>
            </a:r>
            <a:r>
              <a:rPr lang="fr-FR" sz="2400" dirty="0" err="1" smtClean="0"/>
              <a:t>espacio</a:t>
            </a:r>
            <a:r>
              <a:rPr lang="fr-FR" sz="2400" dirty="0" smtClean="0"/>
              <a:t> global </a:t>
            </a:r>
            <a:r>
              <a:rPr lang="fr-FR" sz="2400" dirty="0" smtClean="0"/>
              <a:t>de </a:t>
            </a:r>
            <a:r>
              <a:rPr lang="fr-FR" sz="2400" dirty="0" err="1" smtClean="0"/>
              <a:t>datos</a:t>
            </a:r>
            <a:r>
              <a:rPr lang="fr-FR" sz="2400" dirty="0" smtClean="0"/>
              <a:t> </a:t>
            </a:r>
            <a:r>
              <a:rPr lang="fr-FR" sz="2400" dirty="0" err="1" smtClean="0"/>
              <a:t>inerconectados</a:t>
            </a:r>
            <a:r>
              <a:rPr lang="fr-FR" sz="2400" dirty="0" smtClean="0"/>
              <a:t>.</a:t>
            </a:r>
            <a:endParaRPr lang="fr-FR" sz="2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57767" y="179070"/>
            <a:ext cx="8357583" cy="64960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Un </a:t>
            </a:r>
            <a:r>
              <a:rPr lang="en-US" dirty="0" err="1" smtClean="0"/>
              <a:t>problema</a:t>
            </a:r>
            <a:r>
              <a:rPr lang="en-US" dirty="0" smtClean="0"/>
              <a:t>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lod-cloud_colo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6" y="1657478"/>
            <a:ext cx="7733742" cy="5099720"/>
          </a:xfrm>
          <a:prstGeom prst="rect">
            <a:avLst/>
          </a:prstGeom>
        </p:spPr>
      </p:pic>
      <p:pic>
        <p:nvPicPr>
          <p:cNvPr id="3" name="Picture 6" descr="cropped-blog_title.jpg"/>
          <p:cNvPicPr>
            <a:picLocks noChangeAspect="1"/>
          </p:cNvPicPr>
          <p:nvPr/>
        </p:nvPicPr>
        <p:blipFill>
          <a:blip r:embed="rId3"/>
          <a:srcRect l="26607" r="25682" b="36647"/>
          <a:stretch>
            <a:fillRect/>
          </a:stretch>
        </p:blipFill>
        <p:spPr>
          <a:xfrm>
            <a:off x="148449" y="1047365"/>
            <a:ext cx="4362728" cy="1220226"/>
          </a:xfrm>
          <a:prstGeom prst="rect">
            <a:avLst/>
          </a:prstGeom>
        </p:spPr>
      </p:pic>
      <p:pic>
        <p:nvPicPr>
          <p:cNvPr id="4" name="Picture 8" descr="RDFLogo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801" y="1048393"/>
            <a:ext cx="1193800" cy="1295400"/>
          </a:xfrm>
          <a:prstGeom prst="rect">
            <a:avLst/>
          </a:prstGeom>
        </p:spPr>
      </p:pic>
      <p:pic>
        <p:nvPicPr>
          <p:cNvPr id="5" name="Picture 9" descr="post-125-126252349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98" y="5461000"/>
            <a:ext cx="935712" cy="11303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214698" y="182394"/>
            <a:ext cx="8822090" cy="64628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Semantic</a:t>
            </a:r>
            <a:r>
              <a:rPr lang="fr-F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web – </a:t>
            </a:r>
            <a:r>
              <a:rPr lang="fr-FR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Linked</a:t>
            </a:r>
            <a:r>
              <a:rPr lang="fr-F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Data</a:t>
            </a: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2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Conceptos</a:t>
            </a:r>
            <a:r>
              <a:rPr lang="en-US" dirty="0" smtClean="0"/>
              <a:t> </a:t>
            </a:r>
            <a:r>
              <a:rPr lang="en-US" dirty="0" err="1" smtClean="0"/>
              <a:t>anteriores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Protocolo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Persistent Identifiers (PIDs) – URI (Uniform </a:t>
            </a:r>
            <a:r>
              <a:rPr lang="en-US" dirty="0"/>
              <a:t>Resource </a:t>
            </a:r>
            <a:r>
              <a:rPr lang="en-US" dirty="0" smtClean="0"/>
              <a:t>Identifier)</a:t>
            </a:r>
          </a:p>
          <a:p>
            <a:r>
              <a:rPr lang="en-US" dirty="0" err="1" smtClean="0"/>
              <a:t>Metadatos</a:t>
            </a:r>
            <a:endParaRPr lang="en-US" dirty="0" smtClean="0"/>
          </a:p>
          <a:p>
            <a:r>
              <a:rPr lang="en-US" dirty="0" smtClean="0"/>
              <a:t>XML, HTML, JSON</a:t>
            </a:r>
          </a:p>
          <a:p>
            <a:r>
              <a:rPr lang="en-US" dirty="0" smtClean="0"/>
              <a:t>Web (1.0, 2.0, </a:t>
            </a:r>
            <a:r>
              <a:rPr lang="en-US" dirty="0" err="1" smtClean="0"/>
              <a:t>Semántica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AutoShape 2" descr="Resultado de imagen de UR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99" y="1040652"/>
            <a:ext cx="16192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Resultado de imagen de web 1.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9905"/>
          <a:stretch/>
        </p:blipFill>
        <p:spPr bwMode="auto">
          <a:xfrm>
            <a:off x="1759789" y="2932981"/>
            <a:ext cx="5042080" cy="320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4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590550"/>
            <a:ext cx="743902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4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 descr="Linked Open Data Clou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84" y="66138"/>
            <a:ext cx="6481689" cy="661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427342" y="5633049"/>
            <a:ext cx="1181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April 2019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2207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95" y="134191"/>
            <a:ext cx="1551734" cy="1551734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básicas</a:t>
            </a:r>
            <a:r>
              <a:rPr lang="en-US" dirty="0" smtClean="0"/>
              <a:t> Linked data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 err="1" smtClean="0"/>
              <a:t>Usar</a:t>
            </a:r>
            <a:r>
              <a:rPr lang="en-US" sz="2800" dirty="0" smtClean="0"/>
              <a:t> </a:t>
            </a:r>
            <a:r>
              <a:rPr lang="en-US" sz="2800" b="1" u="sng" dirty="0" smtClean="0"/>
              <a:t>URIs</a:t>
            </a:r>
            <a:r>
              <a:rPr lang="en-US" sz="2800" dirty="0" smtClean="0"/>
              <a:t> para </a:t>
            </a:r>
            <a:r>
              <a:rPr lang="en-US" sz="2800" dirty="0" err="1" smtClean="0"/>
              <a:t>nombrar</a:t>
            </a:r>
            <a:r>
              <a:rPr lang="en-US" sz="2800" dirty="0" smtClean="0"/>
              <a:t> </a:t>
            </a:r>
            <a:r>
              <a:rPr lang="en-US" sz="2800" dirty="0" err="1" smtClean="0"/>
              <a:t>recursos</a:t>
            </a:r>
            <a:r>
              <a:rPr lang="en-US" sz="28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800" dirty="0" err="1" smtClean="0"/>
              <a:t>Usar</a:t>
            </a:r>
            <a:r>
              <a:rPr lang="en-US" sz="2800" dirty="0" smtClean="0"/>
              <a:t> </a:t>
            </a:r>
            <a:r>
              <a:rPr lang="en-US" sz="2800" b="1" u="sng" dirty="0" smtClean="0"/>
              <a:t>HTTP</a:t>
            </a:r>
            <a:r>
              <a:rPr lang="en-US" sz="2800" dirty="0" smtClean="0"/>
              <a:t> URIs para que se </a:t>
            </a:r>
            <a:r>
              <a:rPr lang="en-US" sz="2800" dirty="0" err="1" smtClean="0"/>
              <a:t>puedan</a:t>
            </a:r>
            <a:r>
              <a:rPr lang="en-US" sz="2800" dirty="0" smtClean="0"/>
              <a:t> </a:t>
            </a:r>
            <a:r>
              <a:rPr lang="en-US" sz="2800" dirty="0" err="1" smtClean="0"/>
              <a:t>buscar</a:t>
            </a:r>
            <a:r>
              <a:rPr lang="en-US" sz="2800" dirty="0" smtClean="0"/>
              <a:t> </a:t>
            </a:r>
            <a:r>
              <a:rPr lang="en-US" sz="2800" dirty="0" err="1" smtClean="0"/>
              <a:t>esos</a:t>
            </a:r>
            <a:r>
              <a:rPr lang="en-US" sz="2800" dirty="0" smtClean="0"/>
              <a:t> </a:t>
            </a:r>
            <a:r>
              <a:rPr lang="en-US" sz="2800" dirty="0" err="1" smtClean="0"/>
              <a:t>nombres</a:t>
            </a:r>
            <a:r>
              <a:rPr lang="en-US" sz="28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800" dirty="0" err="1" smtClean="0"/>
              <a:t>Cuando</a:t>
            </a:r>
            <a:r>
              <a:rPr lang="en-US" sz="2800" dirty="0" smtClean="0"/>
              <a:t> </a:t>
            </a:r>
            <a:r>
              <a:rPr lang="en-US" sz="2800" dirty="0" err="1" smtClean="0"/>
              <a:t>alguien</a:t>
            </a:r>
            <a:r>
              <a:rPr lang="en-US" sz="2800" dirty="0" smtClean="0"/>
              <a:t> </a:t>
            </a:r>
            <a:r>
              <a:rPr lang="en-US" sz="2800" dirty="0" err="1" smtClean="0"/>
              <a:t>busca</a:t>
            </a:r>
            <a:r>
              <a:rPr lang="en-US" sz="2800" dirty="0" smtClean="0"/>
              <a:t> </a:t>
            </a:r>
            <a:r>
              <a:rPr lang="en-US" sz="2800" dirty="0" err="1" smtClean="0"/>
              <a:t>una</a:t>
            </a:r>
            <a:r>
              <a:rPr lang="en-US" sz="2800" dirty="0" smtClean="0"/>
              <a:t> URI, </a:t>
            </a:r>
            <a:r>
              <a:rPr lang="en-US" sz="2800" dirty="0" err="1" smtClean="0"/>
              <a:t>proporcionar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información</a:t>
            </a:r>
            <a:r>
              <a:rPr lang="en-US" sz="2800" dirty="0" smtClean="0"/>
              <a:t> </a:t>
            </a:r>
            <a:r>
              <a:rPr lang="en-US" sz="2800" dirty="0" err="1" smtClean="0"/>
              <a:t>útil</a:t>
            </a:r>
            <a:r>
              <a:rPr lang="en-US" sz="2800" dirty="0" smtClean="0"/>
              <a:t> </a:t>
            </a:r>
            <a:r>
              <a:rPr lang="en-US" sz="2800" dirty="0" err="1" smtClean="0"/>
              <a:t>usando</a:t>
            </a:r>
            <a:r>
              <a:rPr lang="en-US" sz="2800" dirty="0" smtClean="0"/>
              <a:t> </a:t>
            </a:r>
            <a:r>
              <a:rPr lang="en-US" sz="2800" dirty="0" err="1" smtClean="0"/>
              <a:t>los</a:t>
            </a:r>
            <a:r>
              <a:rPr lang="en-US" sz="2800" dirty="0" smtClean="0"/>
              <a:t> </a:t>
            </a:r>
            <a:r>
              <a:rPr lang="en-US" sz="2800" dirty="0" err="1" smtClean="0"/>
              <a:t>estándares</a:t>
            </a:r>
            <a:r>
              <a:rPr lang="en-US" sz="2800" dirty="0" smtClean="0"/>
              <a:t> (</a:t>
            </a:r>
            <a:r>
              <a:rPr lang="en-US" sz="2800" b="1" u="sng" dirty="0" smtClean="0"/>
              <a:t>RDF</a:t>
            </a:r>
            <a:r>
              <a:rPr lang="en-US" sz="2800" dirty="0" smtClean="0"/>
              <a:t>, SPARQL, </a:t>
            </a:r>
            <a:r>
              <a:rPr lang="en-US" sz="2800" dirty="0" err="1" smtClean="0"/>
              <a:t>Metadatos</a:t>
            </a:r>
            <a:r>
              <a:rPr lang="en-US" sz="28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800" dirty="0" err="1" smtClean="0"/>
              <a:t>Incluir</a:t>
            </a:r>
            <a:r>
              <a:rPr lang="en-US" sz="2800" dirty="0" smtClean="0"/>
              <a:t> enlaces a </a:t>
            </a:r>
            <a:r>
              <a:rPr lang="en-US" sz="2800" dirty="0" err="1" smtClean="0"/>
              <a:t>otras</a:t>
            </a:r>
            <a:r>
              <a:rPr lang="en-US" sz="2800" dirty="0" smtClean="0"/>
              <a:t> URIs, para </a:t>
            </a:r>
            <a:r>
              <a:rPr lang="en-US" sz="2800" dirty="0" err="1" smtClean="0"/>
              <a:t>poder</a:t>
            </a:r>
            <a:r>
              <a:rPr lang="en-US" sz="2800" dirty="0" smtClean="0"/>
              <a:t> </a:t>
            </a:r>
            <a:r>
              <a:rPr lang="en-US" sz="2800" dirty="0" err="1" smtClean="0"/>
              <a:t>descubrir</a:t>
            </a:r>
            <a:r>
              <a:rPr lang="en-US" sz="2800" dirty="0" smtClean="0"/>
              <a:t> </a:t>
            </a:r>
            <a:r>
              <a:rPr lang="en-US" sz="2800" dirty="0" err="1" smtClean="0"/>
              <a:t>más</a:t>
            </a:r>
            <a:r>
              <a:rPr lang="en-US" sz="2800" dirty="0" smtClean="0"/>
              <a:t> </a:t>
            </a:r>
            <a:r>
              <a:rPr lang="en-US" sz="2800" dirty="0" err="1" smtClean="0"/>
              <a:t>recursos</a:t>
            </a:r>
            <a:r>
              <a:rPr lang="en-US" sz="2800" dirty="0" smtClean="0"/>
              <a:t>.</a:t>
            </a:r>
          </a:p>
          <a:p>
            <a:pPr marL="457200" indent="-457200">
              <a:buAutoNum type="arabicPeriod"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HTTP + URIs + RDF = Web of Data</a:t>
            </a:r>
            <a:endParaRPr lang="en-U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22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1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475656" y="1350940"/>
            <a:ext cx="577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Use URI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instead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of URN (Uniform Resource Name) and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DOIs</a:t>
            </a:r>
            <a:endParaRPr lang="fr-FR" dirty="0"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87624" y="2924944"/>
            <a:ext cx="6384312" cy="28623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Example</a:t>
            </a:r>
            <a:endParaRPr lang="fr-FR" dirty="0" smtClean="0"/>
          </a:p>
          <a:p>
            <a:endParaRPr lang="fr-FR" dirty="0" smtClean="0"/>
          </a:p>
          <a:p>
            <a:pPr algn="just"/>
            <a:r>
              <a:rPr lang="fr-FR" dirty="0" smtClean="0"/>
              <a:t>Real Person</a:t>
            </a:r>
            <a:endParaRPr lang="fr-FR" dirty="0">
              <a:hlinkClick r:id="rId2"/>
            </a:endParaRPr>
          </a:p>
          <a:p>
            <a:pPr algn="just"/>
            <a:r>
              <a:rPr lang="fr-FR" dirty="0" smtClean="0">
                <a:hlinkClick r:id="rId3"/>
              </a:rPr>
              <a:t>http://www.esciencedatafactory.com/people/yann_le_franc</a:t>
            </a:r>
            <a:endParaRPr lang="fr-FR" dirty="0" smtClean="0"/>
          </a:p>
          <a:p>
            <a:pPr algn="just"/>
            <a:endParaRPr lang="fr-FR" dirty="0" smtClean="0"/>
          </a:p>
          <a:p>
            <a:pPr algn="just"/>
            <a:r>
              <a:rPr lang="fr-FR" dirty="0" smtClean="0"/>
              <a:t>Description RDF (for machines)</a:t>
            </a:r>
          </a:p>
          <a:p>
            <a:pPr algn="just"/>
            <a:r>
              <a:rPr lang="fr-FR" dirty="0" smtClean="0">
                <a:hlinkClick r:id="rId4"/>
              </a:rPr>
              <a:t>http://www.esciencedatafactory.com/people/yann_le_franc.rdf</a:t>
            </a:r>
            <a:endParaRPr lang="fr-FR" dirty="0" smtClean="0"/>
          </a:p>
          <a:p>
            <a:pPr algn="just"/>
            <a:endParaRPr lang="fr-FR" dirty="0" smtClean="0"/>
          </a:p>
          <a:p>
            <a:pPr algn="just"/>
            <a:r>
              <a:rPr lang="fr-FR" dirty="0" smtClean="0"/>
              <a:t>Description HTML (for </a:t>
            </a:r>
            <a:r>
              <a:rPr lang="fr-FR" dirty="0" err="1" smtClean="0"/>
              <a:t>humans</a:t>
            </a:r>
            <a:r>
              <a:rPr lang="fr-FR" dirty="0" smtClean="0"/>
              <a:t>)</a:t>
            </a:r>
          </a:p>
          <a:p>
            <a:pPr algn="just"/>
            <a:r>
              <a:rPr lang="fr-FR" dirty="0" smtClean="0">
                <a:hlinkClick r:id="rId5"/>
              </a:rPr>
              <a:t>http://www.esciencedatafactory.com/people/yann_le_franc.html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15839" y="2155746"/>
            <a:ext cx="736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Separate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the URI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representing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the real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object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or concept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from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its</a:t>
            </a:r>
            <a:r>
              <a:rPr lang="fr-FR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description</a:t>
            </a:r>
            <a:endParaRPr lang="fr-FR" dirty="0">
              <a:latin typeface="Calibri" panose="020F0502020204030204" pitchFamily="34" charset="0"/>
              <a:ea typeface="Century Gothic" charset="0"/>
              <a:cs typeface="Calibri" panose="020F0502020204030204" pitchFamily="34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12606" y="155559"/>
            <a:ext cx="8355124" cy="5760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fr-F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Name </a:t>
            </a:r>
            <a:r>
              <a:rPr lang="fr-FR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things</a:t>
            </a:r>
            <a:r>
              <a:rPr lang="fr-F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lang="fr-F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URIs</a:t>
            </a: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>
          <a:xfrm>
            <a:off x="813741" y="1526577"/>
            <a:ext cx="2679356" cy="914400"/>
            <a:chOff x="882228" y="4497448"/>
            <a:chExt cx="2679356" cy="914400"/>
          </a:xfrm>
        </p:grpSpPr>
        <p:sp>
          <p:nvSpPr>
            <p:cNvPr id="4" name="Oval 6"/>
            <p:cNvSpPr/>
            <p:nvPr/>
          </p:nvSpPr>
          <p:spPr>
            <a:xfrm>
              <a:off x="882228" y="4497448"/>
              <a:ext cx="2679356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8"/>
            <p:cNvSpPr txBox="1"/>
            <p:nvPr/>
          </p:nvSpPr>
          <p:spPr>
            <a:xfrm>
              <a:off x="1623825" y="4637018"/>
              <a:ext cx="12472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92D050"/>
                  </a:solidFill>
                </a:rPr>
                <a:t>Resource A</a:t>
              </a:r>
            </a:p>
            <a:p>
              <a:pPr algn="ctr"/>
              <a:r>
                <a:rPr lang="en-US" dirty="0" smtClean="0"/>
                <a:t>URI </a:t>
              </a:r>
              <a:endParaRPr lang="en-US" dirty="0"/>
            </a:p>
          </p:txBody>
        </p:sp>
      </p:grpSp>
      <p:grpSp>
        <p:nvGrpSpPr>
          <p:cNvPr id="6" name="Group 9"/>
          <p:cNvGrpSpPr/>
          <p:nvPr/>
        </p:nvGrpSpPr>
        <p:grpSpPr>
          <a:xfrm>
            <a:off x="5792604" y="1543420"/>
            <a:ext cx="2679356" cy="914400"/>
            <a:chOff x="5861091" y="5411848"/>
            <a:chExt cx="2679356" cy="914400"/>
          </a:xfrm>
        </p:grpSpPr>
        <p:sp>
          <p:nvSpPr>
            <p:cNvPr id="7" name="Oval 10"/>
            <p:cNvSpPr/>
            <p:nvPr/>
          </p:nvSpPr>
          <p:spPr>
            <a:xfrm>
              <a:off x="5861091" y="5411848"/>
              <a:ext cx="2679356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6566245" y="5545882"/>
              <a:ext cx="1237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C000"/>
                  </a:solidFill>
                </a:rPr>
                <a:t>Resource B</a:t>
              </a:r>
            </a:p>
            <a:p>
              <a:pPr algn="ctr"/>
              <a:r>
                <a:rPr lang="en-US" dirty="0" smtClean="0"/>
                <a:t>URI </a:t>
              </a:r>
              <a:endParaRPr lang="en-US" dirty="0"/>
            </a:p>
          </p:txBody>
        </p:sp>
      </p:grpSp>
      <p:cxnSp>
        <p:nvCxnSpPr>
          <p:cNvPr id="9" name="Straight Connector 13"/>
          <p:cNvCxnSpPr/>
          <p:nvPr/>
        </p:nvCxnSpPr>
        <p:spPr>
          <a:xfrm>
            <a:off x="3493097" y="1983777"/>
            <a:ext cx="2299507" cy="16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4"/>
          <p:cNvSpPr txBox="1"/>
          <p:nvPr/>
        </p:nvSpPr>
        <p:spPr>
          <a:xfrm>
            <a:off x="4163076" y="1669033"/>
            <a:ext cx="9774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Relation</a:t>
            </a:r>
          </a:p>
          <a:p>
            <a:pPr algn="ctr"/>
            <a:r>
              <a:rPr lang="en-US" dirty="0" smtClean="0"/>
              <a:t>URI</a:t>
            </a:r>
            <a:endParaRPr lang="en-US" dirty="0"/>
          </a:p>
        </p:txBody>
      </p:sp>
      <p:grpSp>
        <p:nvGrpSpPr>
          <p:cNvPr id="11" name="Group 15"/>
          <p:cNvGrpSpPr/>
          <p:nvPr/>
        </p:nvGrpSpPr>
        <p:grpSpPr>
          <a:xfrm>
            <a:off x="393803" y="3068960"/>
            <a:ext cx="2679356" cy="942823"/>
            <a:chOff x="882228" y="4469025"/>
            <a:chExt cx="2679356" cy="942823"/>
          </a:xfrm>
        </p:grpSpPr>
        <p:sp>
          <p:nvSpPr>
            <p:cNvPr id="12" name="Oval 35"/>
            <p:cNvSpPr/>
            <p:nvPr/>
          </p:nvSpPr>
          <p:spPr>
            <a:xfrm>
              <a:off x="882228" y="4497448"/>
              <a:ext cx="2679356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882228" y="4469025"/>
              <a:ext cx="26793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My website</a:t>
              </a:r>
            </a:p>
            <a:p>
              <a:pPr algn="ctr"/>
              <a:r>
                <a:rPr lang="en-US" dirty="0" smtClean="0"/>
                <a:t>http://</a:t>
              </a:r>
              <a:r>
                <a:rPr lang="en-US" dirty="0" err="1" smtClean="0"/>
                <a:t>www.example.com/index.html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  <p:grpSp>
        <p:nvGrpSpPr>
          <p:cNvPr id="14" name="Group 18"/>
          <p:cNvGrpSpPr/>
          <p:nvPr/>
        </p:nvGrpSpPr>
        <p:grpSpPr>
          <a:xfrm>
            <a:off x="6140191" y="3114226"/>
            <a:ext cx="2679356" cy="914400"/>
            <a:chOff x="5861091" y="5411848"/>
            <a:chExt cx="2679356" cy="914400"/>
          </a:xfrm>
        </p:grpSpPr>
        <p:sp>
          <p:nvSpPr>
            <p:cNvPr id="15" name="Oval 38"/>
            <p:cNvSpPr/>
            <p:nvPr/>
          </p:nvSpPr>
          <p:spPr>
            <a:xfrm>
              <a:off x="5861091" y="5411848"/>
              <a:ext cx="2679356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020879" y="5545882"/>
              <a:ext cx="23283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Me</a:t>
              </a:r>
            </a:p>
            <a:p>
              <a:pPr algn="ctr"/>
              <a:r>
                <a:rPr lang="en-US" dirty="0" smtClean="0"/>
                <a:t>http://</a:t>
              </a:r>
              <a:r>
                <a:rPr lang="en-US" dirty="0" err="1" smtClean="0"/>
                <a:t>myprofile</a:t>
              </a:r>
              <a:r>
                <a:rPr lang="en-US" dirty="0" smtClean="0"/>
                <a:t>/name </a:t>
              </a:r>
              <a:endParaRPr lang="en-US" dirty="0"/>
            </a:p>
          </p:txBody>
        </p:sp>
      </p:grpSp>
      <p:cxnSp>
        <p:nvCxnSpPr>
          <p:cNvPr id="17" name="Straight Connector 40"/>
          <p:cNvCxnSpPr/>
          <p:nvPr/>
        </p:nvCxnSpPr>
        <p:spPr>
          <a:xfrm>
            <a:off x="3073159" y="3571426"/>
            <a:ext cx="306703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41"/>
          <p:cNvSpPr txBox="1"/>
          <p:nvPr/>
        </p:nvSpPr>
        <p:spPr>
          <a:xfrm>
            <a:off x="4078215" y="3386760"/>
            <a:ext cx="11977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Created by</a:t>
            </a:r>
            <a:endParaRPr lang="en-US" dirty="0"/>
          </a:p>
        </p:txBody>
      </p:sp>
      <p:sp>
        <p:nvSpPr>
          <p:cNvPr id="19" name="Left Brace 43"/>
          <p:cNvSpPr/>
          <p:nvPr/>
        </p:nvSpPr>
        <p:spPr>
          <a:xfrm rot="5400000" flipH="1" flipV="1">
            <a:off x="4168680" y="460256"/>
            <a:ext cx="875991" cy="84257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44"/>
          <p:cNvSpPr txBox="1"/>
          <p:nvPr/>
        </p:nvSpPr>
        <p:spPr>
          <a:xfrm>
            <a:off x="3832445" y="5097470"/>
            <a:ext cx="1480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RDF Triple</a:t>
            </a:r>
            <a:endParaRPr lang="en-US" sz="2400" b="1" dirty="0"/>
          </a:p>
        </p:txBody>
      </p:sp>
      <p:sp>
        <p:nvSpPr>
          <p:cNvPr id="21" name="TextBox 45"/>
          <p:cNvSpPr txBox="1"/>
          <p:nvPr/>
        </p:nvSpPr>
        <p:spPr>
          <a:xfrm>
            <a:off x="2793631" y="5559135"/>
            <a:ext cx="359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</a:t>
            </a:r>
            <a:r>
              <a:rPr lang="en-US" sz="2400" b="1" dirty="0" smtClean="0">
                <a:solidFill>
                  <a:srgbClr val="92D050"/>
                </a:solidFill>
              </a:rPr>
              <a:t>subject</a:t>
            </a:r>
            <a:r>
              <a:rPr lang="en-US" sz="2400" b="1" dirty="0" smtClean="0"/>
              <a:t>, </a:t>
            </a:r>
            <a:r>
              <a:rPr lang="en-US" sz="2400" b="1" dirty="0" smtClean="0">
                <a:solidFill>
                  <a:srgbClr val="0070C0"/>
                </a:solidFill>
              </a:rPr>
              <a:t>predicate</a:t>
            </a:r>
            <a:r>
              <a:rPr lang="en-US" sz="2400" b="1" dirty="0" smtClean="0"/>
              <a:t>, </a:t>
            </a:r>
            <a:r>
              <a:rPr lang="en-US" sz="2400" b="1" dirty="0" smtClean="0">
                <a:solidFill>
                  <a:srgbClr val="FFC000"/>
                </a:solidFill>
              </a:rPr>
              <a:t>object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sp>
        <p:nvSpPr>
          <p:cNvPr id="22" name="Titre 1"/>
          <p:cNvSpPr txBox="1">
            <a:spLocks/>
          </p:cNvSpPr>
          <p:nvPr/>
        </p:nvSpPr>
        <p:spPr>
          <a:xfrm>
            <a:off x="512606" y="155559"/>
            <a:ext cx="8355124" cy="5760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The RDF Data Model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1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example-grap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89" y="1073622"/>
            <a:ext cx="7585293" cy="506876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59832" y="1412776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atin typeface="Century Gothic" charset="0"/>
                <a:ea typeface="Century Gothic" charset="0"/>
                <a:cs typeface="Century Gothic" charset="0"/>
              </a:rPr>
              <a:t>Labeled</a:t>
            </a:r>
            <a:r>
              <a:rPr lang="fr-FR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fr-FR" dirty="0" err="1" smtClean="0">
                <a:latin typeface="Century Gothic" charset="0"/>
                <a:ea typeface="Century Gothic" charset="0"/>
                <a:cs typeface="Century Gothic" charset="0"/>
              </a:rPr>
              <a:t>directed</a:t>
            </a:r>
            <a:r>
              <a:rPr lang="fr-FR" dirty="0" smtClean="0">
                <a:latin typeface="Century Gothic" charset="0"/>
                <a:ea typeface="Century Gothic" charset="0"/>
                <a:cs typeface="Century Gothic" charset="0"/>
              </a:rPr>
              <a:t> graph</a:t>
            </a:r>
            <a:endParaRPr lang="fr-FR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59918" y="5873667"/>
            <a:ext cx="4854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err="1" smtClean="0">
                <a:latin typeface="Century Gothic" charset="0"/>
                <a:ea typeface="Century Gothic" charset="0"/>
                <a:cs typeface="Century Gothic" charset="0"/>
              </a:rPr>
              <a:t>From</a:t>
            </a:r>
            <a:r>
              <a:rPr lang="fr-FR" sz="1200" dirty="0" smtClean="0">
                <a:latin typeface="Century Gothic" charset="0"/>
                <a:ea typeface="Century Gothic" charset="0"/>
                <a:cs typeface="Century Gothic" charset="0"/>
              </a:rPr>
              <a:t> W3C RDF 1.1. Primer https</a:t>
            </a:r>
            <a:r>
              <a:rPr lang="fr-FR" sz="1200" dirty="0">
                <a:latin typeface="Century Gothic" charset="0"/>
                <a:ea typeface="Century Gothic" charset="0"/>
                <a:cs typeface="Century Gothic" charset="0"/>
              </a:rPr>
              <a:t>://www.w3.org/TR/rdf11-primer/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512606" y="155559"/>
            <a:ext cx="8355124" cy="5760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RDF in action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82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Mona Lisa is back!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Vamos</a:t>
            </a:r>
            <a:r>
              <a:rPr lang="en-US" sz="2800" dirty="0" smtClean="0"/>
              <a:t> a </a:t>
            </a:r>
            <a:r>
              <a:rPr lang="en-US" sz="2800" dirty="0" err="1" smtClean="0"/>
              <a:t>definir</a:t>
            </a:r>
            <a:r>
              <a:rPr lang="en-US" sz="2800" dirty="0" smtClean="0"/>
              <a:t> </a:t>
            </a:r>
            <a:r>
              <a:rPr lang="en-US" sz="2800" dirty="0" err="1" smtClean="0"/>
              <a:t>una</a:t>
            </a:r>
            <a:r>
              <a:rPr lang="en-US" sz="2800" dirty="0" smtClean="0"/>
              <a:t> </a:t>
            </a:r>
            <a:r>
              <a:rPr lang="en-US" sz="2800" dirty="0" err="1" smtClean="0"/>
              <a:t>ontología</a:t>
            </a:r>
            <a:r>
              <a:rPr lang="en-US" sz="2800" dirty="0" smtClean="0"/>
              <a:t> </a:t>
            </a:r>
            <a:r>
              <a:rPr lang="en-US" sz="2800" dirty="0" err="1" smtClean="0"/>
              <a:t>sencilla</a:t>
            </a:r>
            <a:r>
              <a:rPr lang="en-US" sz="2800" dirty="0" smtClean="0"/>
              <a:t> para la Mona Lisa, </a:t>
            </a:r>
            <a:r>
              <a:rPr lang="en-US" sz="2800" dirty="0" err="1" smtClean="0"/>
              <a:t>teniendo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cuenta</a:t>
            </a:r>
            <a:r>
              <a:rPr lang="en-US" sz="2800" dirty="0" smtClean="0"/>
              <a:t> </a:t>
            </a:r>
            <a:r>
              <a:rPr lang="en-US" sz="2800" dirty="0" err="1" smtClean="0"/>
              <a:t>sus</a:t>
            </a:r>
            <a:r>
              <a:rPr lang="en-US" sz="2800" dirty="0" smtClean="0"/>
              <a:t> </a:t>
            </a:r>
            <a:r>
              <a:rPr lang="en-US" sz="2800" dirty="0" err="1" smtClean="0"/>
              <a:t>relaciones</a:t>
            </a:r>
            <a:r>
              <a:rPr lang="en-US" sz="2800" dirty="0" smtClean="0"/>
              <a:t> y </a:t>
            </a:r>
            <a:r>
              <a:rPr lang="en-US" sz="2800" dirty="0" err="1" smtClean="0"/>
              <a:t>tipos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Sujeto</a:t>
            </a:r>
            <a:r>
              <a:rPr lang="en-US" sz="2800" dirty="0" smtClean="0"/>
              <a:t> – </a:t>
            </a:r>
            <a:r>
              <a:rPr lang="en-US" sz="2800" dirty="0" err="1" smtClean="0"/>
              <a:t>Predicado</a:t>
            </a:r>
            <a:r>
              <a:rPr lang="en-US" sz="2800" dirty="0" smtClean="0"/>
              <a:t> – </a:t>
            </a:r>
            <a:r>
              <a:rPr lang="en-US" sz="2800" dirty="0" err="1" smtClean="0"/>
              <a:t>Objeto</a:t>
            </a:r>
            <a:endParaRPr lang="en-US" sz="2800" dirty="0" smtClean="0"/>
          </a:p>
          <a:p>
            <a:r>
              <a:rPr lang="en-US" sz="2800" dirty="0" smtClean="0"/>
              <a:t>¿</a:t>
            </a:r>
            <a:r>
              <a:rPr lang="en-US" sz="2800" dirty="0" err="1" smtClean="0"/>
              <a:t>Cómo</a:t>
            </a:r>
            <a:r>
              <a:rPr lang="en-US" sz="2800" dirty="0" smtClean="0"/>
              <a:t> </a:t>
            </a:r>
            <a:r>
              <a:rPr lang="en-US" sz="2800" dirty="0" err="1" smtClean="0"/>
              <a:t>funcionaría</a:t>
            </a:r>
            <a:r>
              <a:rPr lang="en-US" sz="2800" dirty="0" smtClean="0"/>
              <a:t> la Web </a:t>
            </a:r>
            <a:r>
              <a:rPr lang="en-US" sz="2800" dirty="0" err="1" smtClean="0"/>
              <a:t>Semántica</a:t>
            </a:r>
            <a:r>
              <a:rPr lang="en-US" sz="2800" dirty="0" smtClean="0"/>
              <a:t>?</a:t>
            </a:r>
          </a:p>
          <a:p>
            <a:pPr marL="800100" lvl="1" indent="-457200">
              <a:buAutoNum type="arabicPeriod"/>
            </a:pPr>
            <a:r>
              <a:rPr lang="en-US" sz="2500" dirty="0" err="1" smtClean="0"/>
              <a:t>Definimos</a:t>
            </a:r>
            <a:r>
              <a:rPr lang="en-US" sz="2500" dirty="0" smtClean="0"/>
              <a:t> la </a:t>
            </a:r>
            <a:r>
              <a:rPr lang="en-US" sz="2500" dirty="0" err="1" smtClean="0"/>
              <a:t>Monalisa</a:t>
            </a:r>
            <a:endParaRPr lang="en-US" sz="2500" dirty="0" smtClean="0"/>
          </a:p>
          <a:p>
            <a:pPr marL="800100" lvl="1" indent="-457200">
              <a:buAutoNum type="arabicPeriod"/>
            </a:pPr>
            <a:r>
              <a:rPr lang="en-US" sz="2500" dirty="0" err="1" smtClean="0"/>
              <a:t>Seleccionamos</a:t>
            </a:r>
            <a:r>
              <a:rPr lang="en-US" sz="2500" dirty="0" smtClean="0"/>
              <a:t> un </a:t>
            </a:r>
            <a:r>
              <a:rPr lang="en-US" sz="2500" dirty="0" err="1" smtClean="0"/>
              <a:t>Objeto</a:t>
            </a:r>
            <a:endParaRPr lang="en-US" sz="2500" dirty="0" smtClean="0"/>
          </a:p>
          <a:p>
            <a:pPr marL="800100" lvl="1" indent="-457200">
              <a:buAutoNum type="arabicPeriod"/>
            </a:pPr>
            <a:r>
              <a:rPr lang="en-US" sz="2500" dirty="0" err="1" smtClean="0"/>
              <a:t>Definimos</a:t>
            </a:r>
            <a:r>
              <a:rPr lang="en-US" sz="2500" dirty="0" smtClean="0"/>
              <a:t> ese </a:t>
            </a:r>
            <a:r>
              <a:rPr lang="en-US" sz="2500" dirty="0" err="1" smtClean="0"/>
              <a:t>Objeto</a:t>
            </a:r>
            <a:endParaRPr lang="en-US" sz="2500" dirty="0" smtClean="0"/>
          </a:p>
          <a:p>
            <a:pPr marL="800100" lvl="1" indent="-457200">
              <a:buAutoNum type="arabicPeriod"/>
            </a:pPr>
            <a:r>
              <a:rPr lang="en-US" sz="2500" dirty="0" smtClean="0"/>
              <a:t>¿</a:t>
            </a:r>
            <a:r>
              <a:rPr lang="en-US" sz="2500" dirty="0" err="1" smtClean="0"/>
              <a:t>Cómo</a:t>
            </a:r>
            <a:r>
              <a:rPr lang="en-US" sz="2500" dirty="0" smtClean="0"/>
              <a:t> </a:t>
            </a:r>
            <a:r>
              <a:rPr lang="en-US" sz="2500" dirty="0" err="1" smtClean="0"/>
              <a:t>consultaríamos</a:t>
            </a:r>
            <a:r>
              <a:rPr lang="en-US" sz="2500" dirty="0" smtClean="0"/>
              <a:t> </a:t>
            </a:r>
            <a:r>
              <a:rPr lang="en-US" sz="2500" dirty="0" err="1" smtClean="0"/>
              <a:t>información</a:t>
            </a:r>
            <a:r>
              <a:rPr lang="en-US" sz="2500" dirty="0" smtClean="0"/>
              <a:t> de ese </a:t>
            </a:r>
            <a:r>
              <a:rPr lang="en-US" sz="2500" dirty="0" err="1" smtClean="0"/>
              <a:t>objeto</a:t>
            </a:r>
            <a:r>
              <a:rPr lang="en-US" sz="2500" dirty="0" smtClean="0"/>
              <a:t>?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26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67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Aplicaciones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permid.org/onecalaisViewer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Branded the Bob Dylan of Brazil, Caetano </a:t>
            </a:r>
            <a:r>
              <a:rPr lang="en-US" dirty="0" err="1"/>
              <a:t>Veloso</a:t>
            </a:r>
            <a:r>
              <a:rPr lang="en-US" dirty="0"/>
              <a:t> co-founded </a:t>
            </a:r>
            <a:r>
              <a:rPr lang="en-US" dirty="0" err="1"/>
              <a:t>Tropicalia</a:t>
            </a:r>
            <a:r>
              <a:rPr lang="en-US" dirty="0"/>
              <a:t>, the progressive poetry, theater and music movement that helped define Latin America's psychedelic '60s. Alongside his fellow conspirator, Gilberto Gil, </a:t>
            </a:r>
            <a:r>
              <a:rPr lang="en-US" dirty="0" err="1"/>
              <a:t>Veloso</a:t>
            </a:r>
            <a:r>
              <a:rPr lang="en-US" dirty="0"/>
              <a:t> fused </a:t>
            </a:r>
            <a:r>
              <a:rPr lang="en-US" dirty="0" err="1"/>
              <a:t>Bossa</a:t>
            </a:r>
            <a:r>
              <a:rPr lang="en-US" dirty="0"/>
              <a:t> Nova, African rhythms, and acid-drenched acoustic guitar with a political consciousness that found him censored, banned, incarcerated and eventually exiled by the country's military dictatorship. The recipe was complex but simple: melodies as gorgeous as a Copacabana beach layered atop of a philosophical wit exposing his homeland's most gross imbalances</a:t>
            </a:r>
            <a:r>
              <a:rPr lang="en-US" dirty="0" smtClean="0"/>
              <a:t>.</a:t>
            </a:r>
            <a:r>
              <a:rPr lang="en-US" b="1" dirty="0" smtClean="0"/>
              <a:t>”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http://discoveryhub.co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IMDB: </a:t>
            </a:r>
            <a:r>
              <a:rPr lang="en-US" dirty="0" err="1" smtClean="0"/>
              <a:t>og</a:t>
            </a:r>
            <a:r>
              <a:rPr lang="en-US" dirty="0" smtClean="0"/>
              <a:t>:…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27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4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Serialización</a:t>
            </a:r>
            <a:r>
              <a:rPr lang="en-US" dirty="0" smtClean="0"/>
              <a:t> RDF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RDF no </a:t>
            </a:r>
            <a:r>
              <a:rPr lang="en-US" dirty="0" err="1" smtClean="0"/>
              <a:t>tiene</a:t>
            </a:r>
            <a:r>
              <a:rPr lang="en-US" dirty="0" smtClean="0"/>
              <a:t> un </a:t>
            </a:r>
            <a:r>
              <a:rPr lang="en-US" dirty="0" err="1" smtClean="0"/>
              <a:t>único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para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recursos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basado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tripletas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Los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comunes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N-Triples</a:t>
            </a:r>
          </a:p>
          <a:p>
            <a:pPr lvl="1"/>
            <a:r>
              <a:rPr lang="en-US" dirty="0" smtClean="0"/>
              <a:t>RDF/XML</a:t>
            </a:r>
          </a:p>
          <a:p>
            <a:pPr lvl="1"/>
            <a:r>
              <a:rPr lang="en-US" dirty="0" smtClean="0"/>
              <a:t>Turtle</a:t>
            </a:r>
          </a:p>
          <a:p>
            <a:pPr lvl="1"/>
            <a:r>
              <a:rPr lang="en-US" dirty="0" smtClean="0"/>
              <a:t>N-Quads</a:t>
            </a:r>
          </a:p>
          <a:p>
            <a:pPr lvl="1"/>
            <a:r>
              <a:rPr lang="en-US" dirty="0" err="1" smtClean="0"/>
              <a:t>TriG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28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2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Serialización</a:t>
            </a:r>
            <a:r>
              <a:rPr lang="en-US" dirty="0" smtClean="0"/>
              <a:t> RDF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29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7" name="ZoneTexte 5"/>
          <p:cNvSpPr txBox="1"/>
          <p:nvPr/>
        </p:nvSpPr>
        <p:spPr>
          <a:xfrm>
            <a:off x="179513" y="1767592"/>
            <a:ext cx="8878762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&lt;http</a:t>
            </a:r>
            <a:r>
              <a:rPr lang="pt-BR" sz="1400" dirty="0"/>
              <a:t>://example.org/bob#me&gt; &lt;http://www.w3.org/1999/02/22-rdf-syntax-ns#type&gt; </a:t>
            </a:r>
            <a:endParaRPr lang="pt-BR" sz="1400" dirty="0" smtClean="0"/>
          </a:p>
          <a:p>
            <a:r>
              <a:rPr lang="pt-BR" sz="1400" dirty="0"/>
              <a:t> </a:t>
            </a:r>
            <a:r>
              <a:rPr lang="pt-BR" sz="1400" dirty="0" smtClean="0"/>
              <a:t>                            &lt;</a:t>
            </a:r>
            <a:r>
              <a:rPr lang="pt-BR" sz="1400" dirty="0"/>
              <a:t>http://xmlns.com/foaf/0.1/Person&gt; . </a:t>
            </a:r>
            <a:endParaRPr lang="pt-BR" sz="1400" dirty="0" smtClean="0"/>
          </a:p>
          <a:p>
            <a:r>
              <a:rPr lang="pt-BR" sz="1400" b="1" dirty="0" smtClean="0">
                <a:solidFill>
                  <a:srgbClr val="92D050"/>
                </a:solidFill>
              </a:rPr>
              <a:t>&lt;</a:t>
            </a:r>
            <a:r>
              <a:rPr lang="pt-BR" sz="1400" b="1" dirty="0">
                <a:solidFill>
                  <a:srgbClr val="92D050"/>
                </a:solidFill>
              </a:rPr>
              <a:t>http://example.org/bob#me&gt; </a:t>
            </a:r>
            <a:r>
              <a:rPr lang="pt-BR" sz="1400" b="1" dirty="0">
                <a:solidFill>
                  <a:srgbClr val="00B0F0"/>
                </a:solidFill>
              </a:rPr>
              <a:t>&lt;http://xmlns.com/foaf/0.1/knows&gt; </a:t>
            </a:r>
            <a:r>
              <a:rPr lang="pt-BR" sz="1400" b="1" dirty="0">
                <a:solidFill>
                  <a:srgbClr val="FFC000"/>
                </a:solidFill>
              </a:rPr>
              <a:t>&lt;http://example.org/alice#me&gt; </a:t>
            </a:r>
            <a:r>
              <a:rPr lang="pt-BR" sz="1400" b="1" dirty="0"/>
              <a:t>. </a:t>
            </a:r>
          </a:p>
          <a:p>
            <a:r>
              <a:rPr lang="pt-BR" sz="1400" dirty="0" smtClean="0"/>
              <a:t>&lt;http</a:t>
            </a:r>
            <a:r>
              <a:rPr lang="pt-BR" sz="1400" dirty="0"/>
              <a:t>://</a:t>
            </a:r>
            <a:r>
              <a:rPr lang="pt-BR" sz="1400" dirty="0" smtClean="0"/>
              <a:t>example.org/bob#me&gt;</a:t>
            </a:r>
          </a:p>
          <a:p>
            <a:r>
              <a:rPr lang="pt-BR" sz="1400" dirty="0" smtClean="0"/>
              <a:t>                   </a:t>
            </a:r>
            <a:r>
              <a:rPr lang="pt-BR" sz="1400" dirty="0"/>
              <a:t>&lt;http://schema.org/birthDate&gt; "1990-07-04"^^&lt;http://www.w3.org/2001/XMLSchema#date&gt; </a:t>
            </a:r>
            <a:r>
              <a:rPr lang="pt-BR" sz="1400" dirty="0" smtClean="0"/>
              <a:t>.</a:t>
            </a:r>
          </a:p>
          <a:p>
            <a:r>
              <a:rPr lang="pt-BR" sz="1400" dirty="0" smtClean="0"/>
              <a:t>&lt;</a:t>
            </a:r>
            <a:r>
              <a:rPr lang="pt-BR" sz="1400" dirty="0"/>
              <a:t>http://example.org/bob#me&gt; &lt;http://xmlns.com/foaf/0.1/topic_interest&gt; &lt;http://www.wikidata.org/entity/Q12418&gt; . </a:t>
            </a:r>
            <a:endParaRPr lang="pt-BR" sz="1400" dirty="0" smtClean="0"/>
          </a:p>
          <a:p>
            <a:r>
              <a:rPr lang="pt-BR" sz="1400" dirty="0" smtClean="0"/>
              <a:t>&lt;</a:t>
            </a:r>
            <a:r>
              <a:rPr lang="pt-BR" sz="1400" dirty="0"/>
              <a:t>http://www.wikidata.org/entity/Q12418&gt; &lt;http://purl.org/dc/terms/title&gt; "Mona Lisa" . </a:t>
            </a:r>
            <a:endParaRPr lang="pt-BR" sz="1400" dirty="0" smtClean="0"/>
          </a:p>
          <a:p>
            <a:r>
              <a:rPr lang="pt-BR" sz="1400" dirty="0" smtClean="0"/>
              <a:t>&lt;</a:t>
            </a:r>
            <a:r>
              <a:rPr lang="pt-BR" sz="1400" dirty="0"/>
              <a:t>http://www.wikidata.org/entity/Q12418&gt; &lt;http://purl.org/dc/terms/creator&gt; </a:t>
            </a:r>
            <a:endParaRPr lang="pt-BR" sz="1400" dirty="0" smtClean="0"/>
          </a:p>
          <a:p>
            <a:r>
              <a:rPr lang="pt-BR" sz="1400" dirty="0"/>
              <a:t> </a:t>
            </a:r>
            <a:r>
              <a:rPr lang="pt-BR" sz="1400" dirty="0" smtClean="0"/>
              <a:t>                       &lt;</a:t>
            </a:r>
            <a:r>
              <a:rPr lang="pt-BR" sz="1400" dirty="0"/>
              <a:t>http://dbpedia.org/resource/Leonardo_da_Vinci&gt; . </a:t>
            </a:r>
          </a:p>
          <a:p>
            <a:r>
              <a:rPr lang="pt-BR" sz="1400" dirty="0" smtClean="0"/>
              <a:t>&lt;http</a:t>
            </a:r>
            <a:r>
              <a:rPr lang="pt-BR" sz="1400" dirty="0"/>
              <a:t>://data.europeana.eu/item/04802/243FA8618938F4117025F17A8B813C5F9AA4D619&gt; </a:t>
            </a:r>
            <a:endParaRPr lang="pt-BR" sz="1400" dirty="0" smtClean="0"/>
          </a:p>
          <a:p>
            <a:r>
              <a:rPr lang="pt-BR" sz="1400" dirty="0"/>
              <a:t> </a:t>
            </a:r>
            <a:r>
              <a:rPr lang="pt-BR" sz="1400" dirty="0" smtClean="0"/>
              <a:t>                                                              &lt;</a:t>
            </a:r>
            <a:r>
              <a:rPr lang="pt-BR" sz="1400" dirty="0"/>
              <a:t>http://purl.org/dc/terms/subject&gt; &lt;http://www.wikidata.org/entity/Q12418&gt; .</a:t>
            </a:r>
            <a:endParaRPr lang="en-GB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79513" y="1310759"/>
            <a:ext cx="1015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N-Triples</a:t>
            </a:r>
          </a:p>
        </p:txBody>
      </p:sp>
    </p:spTree>
    <p:extLst>
      <p:ext uri="{BB962C8B-B14F-4D97-AF65-F5344CB8AC3E}">
        <p14:creationId xmlns:p14="http://schemas.microsoft.com/office/powerpoint/2010/main" val="365069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Primera </a:t>
            </a:r>
            <a:r>
              <a:rPr lang="es-ES" dirty="0"/>
              <a:t>comunicación entre un cliente y un servidor usando el protocolo HTTP en noviembre de </a:t>
            </a:r>
            <a:r>
              <a:rPr lang="es-ES" dirty="0" smtClean="0"/>
              <a:t>1989 (Tim </a:t>
            </a:r>
            <a:r>
              <a:rPr lang="es-ES" dirty="0" err="1" smtClean="0"/>
              <a:t>Berners</a:t>
            </a:r>
            <a:r>
              <a:rPr lang="es-ES" dirty="0" smtClean="0"/>
              <a:t>-Lee, CERN).</a:t>
            </a:r>
          </a:p>
          <a:p>
            <a:r>
              <a:rPr lang="es-ES" dirty="0" smtClean="0"/>
              <a:t>WEB: HTTP, HTML, URL</a:t>
            </a:r>
          </a:p>
          <a:p>
            <a:r>
              <a:rPr lang="en-US" dirty="0" smtClean="0"/>
              <a:t>La Web 1.0 </a:t>
            </a:r>
            <a:r>
              <a:rPr lang="en-US" dirty="0" err="1" smtClean="0"/>
              <a:t>es</a:t>
            </a:r>
            <a:r>
              <a:rPr lang="en-US" dirty="0" smtClean="0"/>
              <a:t> Internet original. </a:t>
            </a:r>
            <a:r>
              <a:rPr lang="en-US" dirty="0" err="1" smtClean="0"/>
              <a:t>Permitía</a:t>
            </a:r>
            <a:r>
              <a:rPr lang="en-US" dirty="0" smtClean="0"/>
              <a:t> leer </a:t>
            </a:r>
            <a:r>
              <a:rPr lang="en-US" dirty="0" err="1" smtClean="0"/>
              <a:t>desde</a:t>
            </a:r>
            <a:r>
              <a:rPr lang="en-US" dirty="0" smtClean="0"/>
              <a:t> la red. </a:t>
            </a:r>
          </a:p>
          <a:p>
            <a:r>
              <a:rPr lang="en-US" dirty="0" smtClean="0"/>
              <a:t>La parte </a:t>
            </a:r>
            <a:r>
              <a:rPr lang="en-US" dirty="0" err="1" smtClean="0"/>
              <a:t>dinámica</a:t>
            </a:r>
            <a:r>
              <a:rPr lang="en-US" dirty="0" smtClean="0"/>
              <a:t>: </a:t>
            </a:r>
            <a:r>
              <a:rPr lang="en-US" dirty="0" err="1" smtClean="0"/>
              <a:t>hipervínculos</a:t>
            </a:r>
            <a:r>
              <a:rPr lang="en-US" dirty="0" smtClean="0"/>
              <a:t> que </a:t>
            </a:r>
            <a:r>
              <a:rPr lang="en-US" dirty="0" err="1" smtClean="0"/>
              <a:t>enlazaban</a:t>
            </a:r>
            <a:r>
              <a:rPr lang="en-US" dirty="0" smtClean="0"/>
              <a:t> </a:t>
            </a:r>
            <a:r>
              <a:rPr lang="en-US" dirty="0" err="1" smtClean="0"/>
              <a:t>unas</a:t>
            </a:r>
            <a:r>
              <a:rPr lang="en-US" dirty="0" smtClean="0"/>
              <a:t> </a:t>
            </a:r>
            <a:r>
              <a:rPr lang="en-US" dirty="0" err="1" smtClean="0"/>
              <a:t>páginas</a:t>
            </a:r>
            <a:r>
              <a:rPr lang="en-US" dirty="0" smtClean="0"/>
              <a:t> con </a:t>
            </a:r>
            <a:r>
              <a:rPr lang="en-US" dirty="0" err="1" smtClean="0"/>
              <a:t>otras</a:t>
            </a:r>
            <a:r>
              <a:rPr lang="en-US" dirty="0" smtClean="0"/>
              <a:t> (red, web). </a:t>
            </a:r>
          </a:p>
          <a:p>
            <a:r>
              <a:rPr lang="en-US" dirty="0" smtClean="0"/>
              <a:t>La Web se </a:t>
            </a:r>
            <a:r>
              <a:rPr lang="en-US" dirty="0" err="1" smtClean="0"/>
              <a:t>entendía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portal de </a:t>
            </a:r>
            <a:r>
              <a:rPr lang="en-US" dirty="0" err="1" smtClean="0"/>
              <a:t>información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Tablas</a:t>
            </a:r>
            <a:r>
              <a:rPr lang="en-US" dirty="0" smtClean="0"/>
              <a:t> a </a:t>
            </a:r>
            <a:r>
              <a:rPr lang="en-US" dirty="0" err="1" smtClean="0"/>
              <a:t>posiciones</a:t>
            </a:r>
            <a:r>
              <a:rPr lang="en-US" dirty="0" smtClean="0"/>
              <a:t> para </a:t>
            </a:r>
            <a:r>
              <a:rPr lang="en-US" dirty="0" err="1" smtClean="0"/>
              <a:t>alinear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</a:t>
            </a:r>
            <a:r>
              <a:rPr lang="en-US" dirty="0" err="1" smtClean="0"/>
              <a:t>página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6" name="Picture 5" descr="Resultado de imagen de web 1.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32082" r="72196" b="9905"/>
          <a:stretch/>
        </p:blipFill>
        <p:spPr bwMode="auto">
          <a:xfrm>
            <a:off x="3217653" y="3903452"/>
            <a:ext cx="1561381" cy="23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102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79512" y="126876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entury Gothic" charset="0"/>
                <a:ea typeface="Century Gothic" charset="0"/>
                <a:cs typeface="Century Gothic" charset="0"/>
              </a:rPr>
              <a:t>RDF/XML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79512" y="1767592"/>
            <a:ext cx="8425705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&lt;?xml version =“1.0” encoding=”UTF-8”?&gt;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rdf:RDF</a:t>
            </a:r>
            <a:endParaRPr lang="en-GB" sz="1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xmlns:rdf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=”http://www.w3.org/1999/02/22-rdf-syntax-ns#”</a:t>
            </a:r>
          </a:p>
          <a:p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xmlns:foaf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=“http://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xmlns.com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/0.1”&gt;</a:t>
            </a:r>
          </a:p>
          <a:p>
            <a:endParaRPr lang="en-GB" sz="1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&lt;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rdf:Description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rdf:about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=“http://www.esciencedatafactory.com/people/yann_le_franc”&gt;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	&lt;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rdf:type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rdf:resource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=“http://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xmlns.com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/0.1/Person”&gt;</a:t>
            </a:r>
          </a:p>
          <a:p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	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foaf:name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&gt;Yann Le Franc&lt;/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foaf:name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&gt;</a:t>
            </a:r>
          </a:p>
          <a:p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&lt;/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rdf:Description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&gt;</a:t>
            </a:r>
            <a:endParaRPr lang="en-GB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5515" y="4609551"/>
            <a:ext cx="8353697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@prefix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rdf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: &lt;http://</a:t>
            </a:r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www.w3.org/1999/02/22-rdf-syntax-ns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#&gt;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@prefix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: &lt;</a:t>
            </a:r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http://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xmlns.com/foaf/0.1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&gt;</a:t>
            </a:r>
          </a:p>
          <a:p>
            <a:endParaRPr lang="en-GB" sz="14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GB" sz="1400" b="1" dirty="0" smtClean="0">
                <a:solidFill>
                  <a:srgbClr val="92D050"/>
                </a:solidFill>
                <a:latin typeface="Century Gothic" charset="0"/>
                <a:ea typeface="Century Gothic" charset="0"/>
                <a:cs typeface="Century Gothic" charset="0"/>
              </a:rPr>
              <a:t>&lt;</a:t>
            </a:r>
            <a:r>
              <a:rPr lang="en-GB" sz="1400" b="1" dirty="0">
                <a:solidFill>
                  <a:srgbClr val="92D050"/>
                </a:solidFill>
                <a:latin typeface="Century Gothic" charset="0"/>
                <a:ea typeface="Century Gothic" charset="0"/>
                <a:cs typeface="Century Gothic" charset="0"/>
              </a:rPr>
              <a:t> http://</a:t>
            </a:r>
            <a:r>
              <a:rPr lang="en-GB" sz="1400" b="1" dirty="0" err="1" smtClean="0">
                <a:solidFill>
                  <a:srgbClr val="92D050"/>
                </a:solidFill>
                <a:latin typeface="Century Gothic" charset="0"/>
                <a:ea typeface="Century Gothic" charset="0"/>
                <a:cs typeface="Century Gothic" charset="0"/>
              </a:rPr>
              <a:t>www.esciencedatafactory.com</a:t>
            </a:r>
            <a:r>
              <a:rPr lang="en-GB" sz="1400" b="1" dirty="0" smtClean="0">
                <a:solidFill>
                  <a:srgbClr val="92D050"/>
                </a:solidFill>
                <a:latin typeface="Century Gothic" charset="0"/>
                <a:ea typeface="Century Gothic" charset="0"/>
                <a:cs typeface="Century Gothic" charset="0"/>
              </a:rPr>
              <a:t>/people/</a:t>
            </a:r>
            <a:r>
              <a:rPr lang="en-GB" sz="1400" b="1" dirty="0" err="1" smtClean="0">
                <a:solidFill>
                  <a:srgbClr val="92D050"/>
                </a:solidFill>
                <a:latin typeface="Century Gothic" charset="0"/>
                <a:ea typeface="Century Gothic" charset="0"/>
                <a:cs typeface="Century Gothic" charset="0"/>
              </a:rPr>
              <a:t>yann_le_franc</a:t>
            </a:r>
            <a:r>
              <a:rPr lang="en-GB" sz="1400" b="1" dirty="0" smtClean="0">
                <a:solidFill>
                  <a:srgbClr val="92D050"/>
                </a:solidFill>
                <a:latin typeface="Century Gothic" charset="0"/>
                <a:ea typeface="Century Gothic" charset="0"/>
                <a:cs typeface="Century Gothic" charset="0"/>
              </a:rPr>
              <a:t>&gt;</a:t>
            </a:r>
          </a:p>
          <a:p>
            <a:r>
              <a:rPr lang="en-GB" sz="1400" dirty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	</a:t>
            </a:r>
            <a:r>
              <a:rPr lang="en-GB" sz="1400" b="1" dirty="0" err="1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rdf:type</a:t>
            </a:r>
            <a:r>
              <a:rPr lang="en-GB" sz="1400" b="1" dirty="0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b="1" dirty="0" err="1" smtClean="0">
                <a:solidFill>
                  <a:srgbClr val="00B0F0"/>
                </a:solidFill>
                <a:latin typeface="Century Gothic" charset="0"/>
                <a:ea typeface="Century Gothic" charset="0"/>
                <a:cs typeface="Century Gothic" charset="0"/>
              </a:rPr>
              <a:t>foaf:Person</a:t>
            </a:r>
            <a:endParaRPr lang="en-GB" sz="1400" b="1" dirty="0" smtClean="0">
              <a:solidFill>
                <a:srgbClr val="00B0F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GB" sz="1400" b="1" dirty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	</a:t>
            </a:r>
            <a:r>
              <a:rPr lang="en-GB" sz="1400" b="1" dirty="0" err="1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foaf:name</a:t>
            </a:r>
            <a:r>
              <a:rPr lang="en-GB" sz="1400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 “Yann Le Franc”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172" y="4215864"/>
            <a:ext cx="6100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latin typeface="Century Gothic" charset="0"/>
                <a:ea typeface="Century Gothic" charset="0"/>
                <a:cs typeface="Century Gothic" charset="0"/>
              </a:rPr>
              <a:t>Turtle</a:t>
            </a:r>
            <a:r>
              <a:rPr lang="fr-FR" b="1" dirty="0" smtClean="0">
                <a:latin typeface="Century Gothic" charset="0"/>
                <a:ea typeface="Century Gothic" charset="0"/>
                <a:cs typeface="Century Gothic" charset="0"/>
              </a:rPr>
              <a:t>: </a:t>
            </a:r>
            <a:r>
              <a:rPr lang="en-US" dirty="0"/>
              <a:t>(Terse RDF Triple Language) </a:t>
            </a:r>
            <a:r>
              <a:rPr lang="en-US" dirty="0" err="1" smtClean="0"/>
              <a:t>Formato</a:t>
            </a:r>
            <a:r>
              <a:rPr lang="en-US" dirty="0" smtClean="0"/>
              <a:t> para </a:t>
            </a:r>
            <a:r>
              <a:rPr lang="en-US" dirty="0" err="1"/>
              <a:t>serializar</a:t>
            </a:r>
            <a:r>
              <a:rPr lang="en-US" dirty="0"/>
              <a:t> </a:t>
            </a:r>
            <a:r>
              <a:rPr lang="en-US" dirty="0" smtClean="0"/>
              <a:t>RDF</a:t>
            </a:r>
            <a:endParaRPr lang="fr-FR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62962" y="45720"/>
            <a:ext cx="8357583" cy="8046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Serialización</a:t>
            </a:r>
            <a:r>
              <a:rPr lang="en-US" dirty="0" smtClean="0"/>
              <a:t> 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3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62962" y="1268760"/>
            <a:ext cx="865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latin typeface="Century Gothic" charset="0"/>
                <a:ea typeface="Century Gothic" charset="0"/>
                <a:cs typeface="Century Gothic" charset="0"/>
              </a:rPr>
              <a:t>RDFa</a:t>
            </a:r>
            <a:r>
              <a:rPr lang="fr-FR" b="1" dirty="0" smtClean="0">
                <a:latin typeface="Century Gothic" charset="0"/>
                <a:ea typeface="Century Gothic" charset="0"/>
                <a:cs typeface="Century Gothic" charset="0"/>
              </a:rPr>
              <a:t>: </a:t>
            </a:r>
            <a:r>
              <a:rPr lang="es-ES" dirty="0"/>
              <a:t>conjunto de extensiones de XHTML propuestas por W3C para introducir semántica </a:t>
            </a:r>
            <a:endParaRPr lang="es-ES" dirty="0" smtClean="0"/>
          </a:p>
          <a:p>
            <a:r>
              <a:rPr lang="es-ES" dirty="0" smtClean="0"/>
              <a:t>en </a:t>
            </a:r>
            <a:r>
              <a:rPr lang="es-ES" dirty="0"/>
              <a:t>los documentos</a:t>
            </a:r>
            <a:endParaRPr lang="fr-FR" b="1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79513" y="2015242"/>
            <a:ext cx="8856984" cy="37548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&lt;!DOCTYPE html PUBLIC “ _//W3C//DTD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XHTML+RDFa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1.0//EN”</a:t>
            </a:r>
          </a:p>
          <a:p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	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“http://www.w3c.org/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MarkUp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/DTD/xhtml-rdfa-1.dtd”&gt;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&lt;html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=“http://www.w3c.org/1999/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xhtml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”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     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xmlns:rdf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=“http://www.w3c.org/1999/02/22-rdf-syntax-ns#” </a:t>
            </a:r>
          </a:p>
          <a:p>
            <a:r>
              <a:rPr lang="en-GB" sz="14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    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xmlns:foaf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=“http://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xmlns.com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/0.1/”&gt;</a:t>
            </a:r>
          </a:p>
          <a:p>
            <a:endParaRPr lang="en-GB" sz="14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&lt;head&gt;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 &lt;meta http-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equiv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=“Content-Type” content=“application/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xhtml+xml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; charset=UTF-8”/&gt;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 &lt;title&gt;Profile page for Yann Le Franc&lt;/title&gt;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&lt;:/head&gt;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	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&lt;body&gt;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 &lt;div about=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http</a:t>
            </a:r>
            <a:r>
              <a:rPr lang="en-GB" sz="1400" dirty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://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  <a:hlinkClick r:id="rId2"/>
              </a:rPr>
              <a:t>www.esciencedatafactory.com/people/yann_le_franc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typeof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=“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foaf:Person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”&gt;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	&lt;span property=“</a:t>
            </a:r>
            <a:r>
              <a:rPr lang="en-GB" sz="1400" dirty="0" err="1" smtClean="0">
                <a:latin typeface="Century Gothic" charset="0"/>
                <a:ea typeface="Century Gothic" charset="0"/>
                <a:cs typeface="Century Gothic" charset="0"/>
              </a:rPr>
              <a:t>foaf:name</a:t>
            </a:r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”&gt;Yann Le Franc&lt;/span&gt;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      &lt;/div&gt;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&lt;/body&gt;</a:t>
            </a:r>
          </a:p>
          <a:p>
            <a:r>
              <a:rPr lang="en-GB" sz="1400" dirty="0" smtClean="0">
                <a:latin typeface="Century Gothic" charset="0"/>
                <a:ea typeface="Century Gothic" charset="0"/>
                <a:cs typeface="Century Gothic" charset="0"/>
              </a:rPr>
              <a:t>&lt;/html&gt;</a:t>
            </a:r>
            <a:endParaRPr lang="en-GB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62962" y="45720"/>
            <a:ext cx="8357583" cy="8046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Serialización</a:t>
            </a:r>
            <a:r>
              <a:rPr lang="en-US" dirty="0" smtClean="0"/>
              <a:t> 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atab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46" y="1175925"/>
            <a:ext cx="5023556" cy="5023556"/>
          </a:xfrm>
          <a:prstGeom prst="rect">
            <a:avLst/>
          </a:prstGeom>
        </p:spPr>
      </p:pic>
      <p:pic>
        <p:nvPicPr>
          <p:cNvPr id="3" name="Picture 3" descr="example-grap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34" y="1050864"/>
            <a:ext cx="3935311" cy="2629714"/>
          </a:xfrm>
          <a:prstGeom prst="rect">
            <a:avLst/>
          </a:prstGeom>
        </p:spPr>
      </p:pic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5038656" y="2092961"/>
          <a:ext cx="3475050" cy="300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72"/>
                <a:gridCol w="1099428"/>
                <a:gridCol w="1158350"/>
              </a:tblGrid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Subject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Predicate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Object</a:t>
                      </a:r>
                      <a:endParaRPr lang="en-US" sz="1400" dirty="0"/>
                    </a:p>
                  </a:txBody>
                  <a:tcPr/>
                </a:tc>
              </a:tr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</a:t>
                      </a:r>
                      <a:r>
                        <a:rPr lang="en-US" sz="1400" baseline="0" dirty="0" smtClean="0"/>
                        <a:t> a friend of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</a:t>
                      </a:r>
                      <a:endParaRPr lang="en-US" sz="1400" dirty="0"/>
                    </a:p>
                  </a:txBody>
                  <a:tcPr/>
                </a:tc>
              </a:tr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 interested 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Mona Lisa</a:t>
                      </a:r>
                      <a:endParaRPr lang="en-US" sz="1400" dirty="0"/>
                    </a:p>
                  </a:txBody>
                  <a:tcPr/>
                </a:tc>
              </a:tr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 a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Person</a:t>
                      </a:r>
                      <a:endParaRPr lang="en-US" sz="1400" dirty="0"/>
                    </a:p>
                  </a:txBody>
                  <a:tcPr/>
                </a:tc>
              </a:tr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Bob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 born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r>
                        <a:rPr lang="en-US" sz="1400" baseline="0" dirty="0" smtClean="0"/>
                        <a:t> July 1990</a:t>
                      </a:r>
                      <a:endParaRPr lang="en-US" sz="1400" dirty="0"/>
                    </a:p>
                  </a:txBody>
                  <a:tcPr/>
                </a:tc>
              </a:tr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Mona Lisa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Was created by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Leonardo </a:t>
                      </a:r>
                      <a:r>
                        <a:rPr lang="en-US" sz="1400" dirty="0" err="1" smtClean="0"/>
                        <a:t>Da</a:t>
                      </a:r>
                      <a:r>
                        <a:rPr lang="en-US" sz="1400" dirty="0" smtClean="0"/>
                        <a:t> Vinci</a:t>
                      </a:r>
                      <a:endParaRPr lang="en-US" sz="1400" dirty="0"/>
                    </a:p>
                  </a:txBody>
                  <a:tcPr/>
                </a:tc>
              </a:tr>
              <a:tr h="36285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 </a:t>
                      </a:r>
                      <a:r>
                        <a:rPr lang="en-US" sz="1400" dirty="0" err="1" smtClean="0"/>
                        <a:t>Joconde</a:t>
                      </a:r>
                      <a:r>
                        <a:rPr lang="en-US" sz="1400" baseline="0" dirty="0" smtClean="0"/>
                        <a:t> in Washington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Is about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Mona Lisa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6"/>
          <p:cNvSpPr txBox="1"/>
          <p:nvPr/>
        </p:nvSpPr>
        <p:spPr>
          <a:xfrm>
            <a:off x="6167545" y="1050864"/>
            <a:ext cx="125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Triple Store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>
          <a:xfrm>
            <a:off x="5857098" y="5312742"/>
            <a:ext cx="18039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SPARQL endpoint</a:t>
            </a:r>
            <a:endParaRPr lang="en-US" dirty="0"/>
          </a:p>
        </p:txBody>
      </p:sp>
      <p:sp>
        <p:nvSpPr>
          <p:cNvPr id="7" name="TextBox 8"/>
          <p:cNvSpPr txBox="1"/>
          <p:nvPr/>
        </p:nvSpPr>
        <p:spPr>
          <a:xfrm>
            <a:off x="785578" y="4873669"/>
            <a:ext cx="1627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SPARQL Queries</a:t>
            </a:r>
            <a:endParaRPr lang="en-US" sz="3200" b="1" dirty="0"/>
          </a:p>
        </p:txBody>
      </p:sp>
      <p:sp>
        <p:nvSpPr>
          <p:cNvPr id="8" name="Left-Right Arrow 9"/>
          <p:cNvSpPr/>
          <p:nvPr/>
        </p:nvSpPr>
        <p:spPr>
          <a:xfrm rot="21402755">
            <a:off x="2214651" y="5169961"/>
            <a:ext cx="3233672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11"/>
          <p:cNvCxnSpPr>
            <a:stCxn id="4" idx="2"/>
          </p:cNvCxnSpPr>
          <p:nvPr/>
        </p:nvCxnSpPr>
        <p:spPr>
          <a:xfrm rot="16200000" flipH="1">
            <a:off x="3130973" y="2687295"/>
            <a:ext cx="914400" cy="2900966"/>
          </a:xfrm>
          <a:prstGeom prst="curvedConnector2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1 Título"/>
          <p:cNvSpPr txBox="1">
            <a:spLocks/>
          </p:cNvSpPr>
          <p:nvPr/>
        </p:nvSpPr>
        <p:spPr>
          <a:xfrm>
            <a:off x="162962" y="140970"/>
            <a:ext cx="8357583" cy="8046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Publicación</a:t>
            </a:r>
            <a:r>
              <a:rPr lang="en-US" dirty="0" smtClean="0"/>
              <a:t> 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4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60225" y="1376556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entury Gothic" charset="0"/>
                <a:ea typeface="Century Gothic" charset="0"/>
                <a:cs typeface="Century Gothic" charset="0"/>
              </a:rPr>
              <a:t>RDF Triple store</a:t>
            </a:r>
            <a:endParaRPr lang="fr-FR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954253" y="13222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entury Gothic" charset="0"/>
                <a:ea typeface="Century Gothic" charset="0"/>
                <a:cs typeface="Century Gothic" charset="0"/>
              </a:rPr>
              <a:t>Graph </a:t>
            </a:r>
            <a:r>
              <a:rPr lang="fr-FR" b="1" dirty="0" err="1" smtClean="0">
                <a:latin typeface="Century Gothic" charset="0"/>
                <a:ea typeface="Century Gothic" charset="0"/>
                <a:cs typeface="Century Gothic" charset="0"/>
              </a:rPr>
              <a:t>database</a:t>
            </a:r>
            <a:endParaRPr lang="fr-FR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0525" y="5347858"/>
            <a:ext cx="8617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M.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Junghanns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 and A.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Petermann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, “Management and Analysis of Big Graph Data: Current Systems and Open Challenges,” </a:t>
            </a:r>
            <a:r>
              <a:rPr lang="en-US" sz="1200" i="1" dirty="0">
                <a:latin typeface="Century Gothic" charset="0"/>
                <a:ea typeface="Century Gothic" charset="0"/>
                <a:cs typeface="Century Gothic" charset="0"/>
              </a:rPr>
              <a:t>… (</a:t>
            </a:r>
            <a:r>
              <a:rPr lang="en-US" sz="1200" i="1" dirty="0" err="1">
                <a:latin typeface="Century Gothic" charset="0"/>
                <a:ea typeface="Century Gothic" charset="0"/>
                <a:cs typeface="Century Gothic" charset="0"/>
              </a:rPr>
              <a:t>eds</a:t>
            </a:r>
            <a:r>
              <a:rPr lang="en-US" sz="1200" i="1" dirty="0">
                <a:latin typeface="Century Gothic" charset="0"/>
                <a:ea typeface="Century Gothic" charset="0"/>
                <a:cs typeface="Century Gothic" charset="0"/>
              </a:rPr>
              <a:t>: S </a:t>
            </a:r>
            <a:r>
              <a:rPr lang="en-US" sz="1200" i="1" dirty="0" err="1">
                <a:latin typeface="Century Gothic" charset="0"/>
                <a:ea typeface="Century Gothic" charset="0"/>
                <a:cs typeface="Century Gothic" charset="0"/>
              </a:rPr>
              <a:t>Sakr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, 2017.</a:t>
            </a:r>
            <a:endParaRPr lang="fr-FR" sz="12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200" dirty="0" smtClean="0">
                <a:latin typeface="Century Gothic" charset="0"/>
                <a:ea typeface="Century Gothic" charset="0"/>
                <a:cs typeface="Century Gothic" charset="0"/>
              </a:rPr>
              <a:t>B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Haslhofer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, E.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Momeni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Roochi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, B.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Schandl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, and S. Zander, “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Europeana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 RDF Store Report,” Mar. 2011.</a:t>
            </a:r>
            <a:endParaRPr lang="fr-FR" sz="12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200" dirty="0" smtClean="0">
                <a:latin typeface="Century Gothic" charset="0"/>
                <a:ea typeface="Century Gothic" charset="0"/>
                <a:cs typeface="Century Gothic" charset="0"/>
              </a:rPr>
              <a:t>Z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Kaoudi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 and G.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Weikum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, </a:t>
            </a:r>
            <a:r>
              <a:rPr lang="en-US" sz="1200" i="1" dirty="0">
                <a:latin typeface="Century Gothic" charset="0"/>
                <a:ea typeface="Century Gothic" charset="0"/>
                <a:cs typeface="Century Gothic" charset="0"/>
              </a:rPr>
              <a:t>RDF in the clouds: a survey In The VLDB Journal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 2014.</a:t>
            </a:r>
            <a:endParaRPr lang="fr-FR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2" y="2955940"/>
            <a:ext cx="2527154" cy="4203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1" y="1972672"/>
            <a:ext cx="2454405" cy="7242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1" y="3487227"/>
            <a:ext cx="2121024" cy="96860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5" y="1972672"/>
            <a:ext cx="1188720" cy="23042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95" y="1787555"/>
            <a:ext cx="2227724" cy="9901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14" y="3034259"/>
            <a:ext cx="2520086" cy="68397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9" y="3971527"/>
            <a:ext cx="2243956" cy="1097409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62962" y="45720"/>
            <a:ext cx="8357583" cy="8046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Tecnologías</a:t>
            </a:r>
            <a:r>
              <a:rPr lang="en-US" dirty="0" smtClean="0"/>
              <a:t> para </a:t>
            </a:r>
            <a:r>
              <a:rPr lang="en-US" dirty="0" err="1" smtClean="0"/>
              <a:t>publicar</a:t>
            </a:r>
            <a:r>
              <a:rPr lang="en-US" dirty="0" smtClean="0"/>
              <a:t> RDF</a:t>
            </a:r>
            <a:endParaRPr lang="en-US" dirty="0"/>
          </a:p>
        </p:txBody>
      </p:sp>
      <p:sp>
        <p:nvSpPr>
          <p:cNvPr id="2" name="1 Rectángulo"/>
          <p:cNvSpPr/>
          <p:nvPr/>
        </p:nvSpPr>
        <p:spPr>
          <a:xfrm>
            <a:off x="2405668" y="4577834"/>
            <a:ext cx="372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https://github.com/vivo-project/Vitro</a:t>
            </a:r>
            <a:endParaRPr lang="en-US" dirty="0"/>
          </a:p>
        </p:txBody>
      </p:sp>
      <p:sp>
        <p:nvSpPr>
          <p:cNvPr id="15" name="ZoneTexte 2"/>
          <p:cNvSpPr txBox="1"/>
          <p:nvPr/>
        </p:nvSpPr>
        <p:spPr>
          <a:xfrm>
            <a:off x="3384350" y="136246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latin typeface="Century Gothic" charset="0"/>
                <a:ea typeface="Century Gothic" charset="0"/>
                <a:cs typeface="Century Gothic" charset="0"/>
              </a:rPr>
              <a:t>Frameworks</a:t>
            </a:r>
            <a:endParaRPr lang="fr-FR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AutoShape 2" descr="Resultado de imagen de vivo semantic w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esultado de imagen de vivo semantic we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835" y="1996754"/>
            <a:ext cx="2366608" cy="9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9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/>
        </p:nvSpPr>
        <p:spPr>
          <a:xfrm>
            <a:off x="304800" y="155559"/>
            <a:ext cx="8562930" cy="5760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fr-FR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fr-FR" b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lanzarnos</a:t>
            </a:r>
            <a:r>
              <a:rPr lang="fr-FR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b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desarrollar</a:t>
            </a:r>
            <a:r>
              <a:rPr lang="fr-FR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b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fr-FR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fr-FR" b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semántica</a:t>
            </a:r>
            <a:endParaRPr lang="fr-FR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>
          <a:xfrm>
            <a:off x="187426" y="1064455"/>
            <a:ext cx="8352388" cy="500176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Crear</a:t>
            </a:r>
            <a:r>
              <a:rPr lang="en-US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o </a:t>
            </a:r>
            <a:r>
              <a:rPr lang="en-US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entender</a:t>
            </a:r>
            <a:r>
              <a:rPr lang="en-US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“controlled vocabularies” u </a:t>
            </a:r>
            <a:r>
              <a:rPr lang="en-US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ontologías</a:t>
            </a:r>
            <a:r>
              <a:rPr lang="en-US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que </a:t>
            </a:r>
            <a:r>
              <a:rPr lang="en-US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pueden</a:t>
            </a:r>
            <a:r>
              <a:rPr lang="en-US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ser</a:t>
            </a:r>
            <a:r>
              <a:rPr lang="en-US" dirty="0" smtClean="0">
                <a:latin typeface="Calibri" panose="020F0502020204030204" pitchFamily="34" charset="0"/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usados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como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vocalubario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estándar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para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describir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e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identificar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tus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dirty="0" err="1" smtClean="0">
                <a:ea typeface="Century Gothic" charset="0"/>
                <a:cs typeface="Calibri" panose="020F0502020204030204" pitchFamily="34" charset="0"/>
              </a:rPr>
              <a:t>recursos</a:t>
            </a:r>
            <a:r>
              <a:rPr lang="en-US" dirty="0" smtClean="0">
                <a:ea typeface="Century Gothic" charset="0"/>
                <a:cs typeface="Calibri" panose="020F0502020204030204" pitchFamily="34" charset="0"/>
              </a:rPr>
              <a:t>. </a:t>
            </a:r>
          </a:p>
          <a:p>
            <a:r>
              <a:rPr lang="en-US" sz="2000" b="1" dirty="0" smtClean="0">
                <a:ea typeface="Century Gothic" charset="0"/>
                <a:cs typeface="Calibri" panose="020F0502020204030204" pitchFamily="34" charset="0"/>
              </a:rPr>
              <a:t>¿</a:t>
            </a:r>
            <a:r>
              <a:rPr lang="en-US" sz="2000" b="1" dirty="0" err="1" smtClean="0">
                <a:ea typeface="Century Gothic" charset="0"/>
                <a:cs typeface="Calibri" panose="020F0502020204030204" pitchFamily="34" charset="0"/>
              </a:rPr>
              <a:t>Qué</a:t>
            </a:r>
            <a:r>
              <a:rPr lang="en-US" sz="2000" b="1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ea typeface="Century Gothic" charset="0"/>
                <a:cs typeface="Calibri" panose="020F0502020204030204" pitchFamily="34" charset="0"/>
              </a:rPr>
              <a:t>es</a:t>
            </a:r>
            <a:r>
              <a:rPr lang="en-US" sz="2000" b="1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ea typeface="Century Gothic" charset="0"/>
                <a:cs typeface="Calibri" panose="020F0502020204030204" pitchFamily="34" charset="0"/>
              </a:rPr>
              <a:t>una</a:t>
            </a:r>
            <a:r>
              <a:rPr lang="en-US" sz="2000" b="1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b="1" dirty="0" err="1" smtClean="0">
                <a:ea typeface="Century Gothic" charset="0"/>
                <a:cs typeface="Calibri" panose="020F0502020204030204" pitchFamily="34" charset="0"/>
              </a:rPr>
              <a:t>ontología</a:t>
            </a:r>
            <a:r>
              <a:rPr lang="en-US" sz="2000" b="1" dirty="0" smtClean="0">
                <a:ea typeface="Century Gothic" charset="0"/>
                <a:cs typeface="Calibri" panose="020F0502020204030204" pitchFamily="34" charset="0"/>
              </a:rPr>
              <a:t>?</a:t>
            </a:r>
          </a:p>
          <a:p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En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ciencia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datos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y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tecnologías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de la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información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una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ontología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representa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formalmente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un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área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conocimiento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como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un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conjunto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conceptos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dentro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de un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dominio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utilizando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un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vocabulario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compartido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que define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tipos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,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propiedades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e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interrelaciones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de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los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ea typeface="Century Gothic" charset="0"/>
                <a:cs typeface="Calibri" panose="020F0502020204030204" pitchFamily="34" charset="0"/>
              </a:rPr>
              <a:t>conceptos</a:t>
            </a:r>
            <a:r>
              <a:rPr lang="en-US" sz="2000" dirty="0" smtClean="0">
                <a:ea typeface="Century Gothic" charset="0"/>
                <a:cs typeface="Calibri" panose="020F0502020204030204" pitchFamily="34" charset="0"/>
              </a:rPr>
              <a:t>.</a:t>
            </a:r>
            <a:endParaRPr lang="en-US" i="1" dirty="0" smtClean="0">
              <a:ea typeface="Century Gothic" charset="0"/>
              <a:cs typeface="Century Gothic" charset="0"/>
            </a:endParaRPr>
          </a:p>
          <a:p>
            <a:r>
              <a:rPr lang="en-US" sz="2000" b="1" dirty="0" smtClean="0">
                <a:ea typeface="Century Gothic" charset="0"/>
                <a:cs typeface="Century Gothic" charset="0"/>
              </a:rPr>
              <a:t>¿</a:t>
            </a:r>
            <a:r>
              <a:rPr lang="en-US" sz="2000" b="1" dirty="0" err="1" smtClean="0">
                <a:ea typeface="Century Gothic" charset="0"/>
                <a:cs typeface="Century Gothic" charset="0"/>
              </a:rPr>
              <a:t>Cómo</a:t>
            </a:r>
            <a:r>
              <a:rPr lang="en-US" sz="2000" b="1" dirty="0" smtClean="0">
                <a:ea typeface="Century Gothic" charset="0"/>
                <a:cs typeface="Century Gothic" charset="0"/>
              </a:rPr>
              <a:t> lo </a:t>
            </a:r>
            <a:r>
              <a:rPr lang="en-US" sz="2000" b="1" dirty="0" err="1" smtClean="0">
                <a:ea typeface="Century Gothic" charset="0"/>
                <a:cs typeface="Century Gothic" charset="0"/>
              </a:rPr>
              <a:t>aplicamos</a:t>
            </a:r>
            <a:r>
              <a:rPr lang="en-US" sz="2000" b="1" dirty="0" smtClean="0">
                <a:ea typeface="Century Gothic" charset="0"/>
                <a:cs typeface="Century Gothic" charset="0"/>
              </a:rPr>
              <a:t> </a:t>
            </a:r>
            <a:r>
              <a:rPr lang="en-US" sz="2000" b="1" dirty="0" err="1" smtClean="0">
                <a:ea typeface="Century Gothic" charset="0"/>
                <a:cs typeface="Century Gothic" charset="0"/>
              </a:rPr>
              <a:t>en</a:t>
            </a:r>
            <a:r>
              <a:rPr lang="en-US" sz="2000" b="1" dirty="0" smtClean="0">
                <a:ea typeface="Century Gothic" charset="0"/>
                <a:cs typeface="Century Gothic" charset="0"/>
              </a:rPr>
              <a:t> el </a:t>
            </a:r>
            <a:r>
              <a:rPr lang="en-US" sz="2000" b="1" dirty="0" err="1" smtClean="0">
                <a:ea typeface="Century Gothic" charset="0"/>
                <a:cs typeface="Century Gothic" charset="0"/>
              </a:rPr>
              <a:t>contexto</a:t>
            </a:r>
            <a:r>
              <a:rPr lang="en-US" sz="2000" b="1" dirty="0" smtClean="0">
                <a:ea typeface="Century Gothic" charset="0"/>
                <a:cs typeface="Century Gothic" charset="0"/>
              </a:rPr>
              <a:t> “web”?</a:t>
            </a:r>
            <a:endParaRPr lang="en-US" i="1" dirty="0" smtClean="0">
              <a:ea typeface="Century Gothic" charset="0"/>
              <a:cs typeface="Century Gothic" charset="0"/>
            </a:endParaRPr>
          </a:p>
          <a:p>
            <a:r>
              <a:rPr lang="en-US" dirty="0">
                <a:ea typeface="Century Gothic" charset="0"/>
                <a:cs typeface="Century Gothic" charset="0"/>
              </a:rPr>
              <a:t>W3C semantic web standards: </a:t>
            </a:r>
          </a:p>
          <a:p>
            <a:endParaRPr lang="en-US" dirty="0">
              <a:ea typeface="Century Gothic" charset="0"/>
              <a:cs typeface="Century Gothic" charset="0"/>
            </a:endParaRPr>
          </a:p>
          <a:p>
            <a:pPr lvl="1">
              <a:buFont typeface="Wingdings" charset="2"/>
              <a:buChar char="ü"/>
            </a:pPr>
            <a:r>
              <a:rPr lang="en-US" dirty="0" smtClean="0">
                <a:ea typeface="Century Gothic" charset="0"/>
                <a:cs typeface="Century Gothic" charset="0"/>
              </a:rPr>
              <a:t>RDF </a:t>
            </a:r>
            <a:r>
              <a:rPr lang="en-US" dirty="0">
                <a:ea typeface="Century Gothic" charset="0"/>
                <a:cs typeface="Century Gothic" charset="0"/>
              </a:rPr>
              <a:t>Schema</a:t>
            </a:r>
          </a:p>
          <a:p>
            <a:pPr lvl="1">
              <a:buFont typeface="Wingdings" charset="2"/>
              <a:buChar char="ü"/>
            </a:pPr>
            <a:r>
              <a:rPr lang="en-US" dirty="0">
                <a:ea typeface="Century Gothic" charset="0"/>
                <a:cs typeface="Century Gothic" charset="0"/>
              </a:rPr>
              <a:t>OWL (Web Ontology Language)</a:t>
            </a:r>
          </a:p>
          <a:p>
            <a:pPr lvl="1">
              <a:buFont typeface="Wingdings" charset="2"/>
              <a:buChar char="ü"/>
            </a:pPr>
            <a:r>
              <a:rPr lang="en-US" dirty="0">
                <a:ea typeface="Century Gothic" charset="0"/>
                <a:cs typeface="Century Gothic" charset="0"/>
              </a:rPr>
              <a:t>SKOS (Simple Knowledge Organization System)</a:t>
            </a:r>
          </a:p>
          <a:p>
            <a:endParaRPr lang="en-US" i="1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fr-FR" dirty="0"/>
          </a:p>
          <a:p>
            <a:endParaRPr lang="fr-FR" sz="4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2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55776" y="560596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latin typeface="Century Gothic" charset="0"/>
                <a:ea typeface="Century Gothic" charset="0"/>
                <a:cs typeface="Century Gothic" charset="0"/>
              </a:rPr>
              <a:t>By user:Marobi1 [CC0], via </a:t>
            </a:r>
            <a:r>
              <a:rPr lang="fr-FR" sz="1200" dirty="0" err="1">
                <a:latin typeface="Century Gothic" charset="0"/>
                <a:ea typeface="Century Gothic" charset="0"/>
                <a:cs typeface="Century Gothic" charset="0"/>
              </a:rPr>
              <a:t>Wikimedia</a:t>
            </a:r>
            <a:r>
              <a:rPr lang="fr-FR" sz="1200" dirty="0">
                <a:latin typeface="Century Gothic" charset="0"/>
                <a:ea typeface="Century Gothic" charset="0"/>
                <a:cs typeface="Century Gothic" charset="0"/>
              </a:rPr>
              <a:t> Commons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32" y="980728"/>
            <a:ext cx="4653136" cy="46531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4168" y="58829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fr-FR" sz="1200" dirty="0" err="1">
                <a:latin typeface="Century Gothic" charset="0"/>
                <a:ea typeface="Century Gothic" charset="0"/>
                <a:cs typeface="Century Gothic" charset="0"/>
              </a:rPr>
              <a:t>en.wikipedia.org</a:t>
            </a:r>
            <a:r>
              <a:rPr lang="fr-FR" sz="1200" dirty="0">
                <a:latin typeface="Century Gothic" charset="0"/>
                <a:ea typeface="Century Gothic" charset="0"/>
                <a:cs typeface="Century Gothic" charset="0"/>
              </a:rPr>
              <a:t>/wiki/</a:t>
            </a:r>
            <a:r>
              <a:rPr lang="fr-FR" sz="1200" dirty="0" err="1">
                <a:latin typeface="Century Gothic" charset="0"/>
                <a:ea typeface="Century Gothic" charset="0"/>
                <a:cs typeface="Century Gothic" charset="0"/>
              </a:rPr>
              <a:t>Semantic_Web_Stack</a:t>
            </a:r>
            <a:endParaRPr lang="fr-FR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12606" y="155559"/>
            <a:ext cx="8355124" cy="5760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fr-FR" dirty="0" smtClean="0"/>
              <a:t>The </a:t>
            </a:r>
            <a:r>
              <a:rPr lang="fr-FR" dirty="0" err="1" smtClean="0"/>
              <a:t>semantic</a:t>
            </a:r>
            <a:r>
              <a:rPr lang="fr-FR" dirty="0" smtClean="0"/>
              <a:t> web </a:t>
            </a:r>
            <a:r>
              <a:rPr lang="fr-FR" dirty="0" err="1" smtClean="0"/>
              <a:t>stack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5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Linked Data (-LD)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36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284671" y="1232993"/>
            <a:ext cx="8264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JSON-LD, o JavaScript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Linked</a:t>
            </a:r>
            <a:r>
              <a:rPr lang="es-ES" dirty="0"/>
              <a:t> Data, es un método de codificación de datos enlazados usando JSON. 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Uno </a:t>
            </a:r>
            <a:r>
              <a:rPr lang="es-ES" dirty="0"/>
              <a:t>de sus objetivos era requerir el menor esfuerzo posible de los desarrolladores para transformar su JSON existente en </a:t>
            </a:r>
            <a:r>
              <a:rPr lang="es-ES" dirty="0" smtClean="0"/>
              <a:t>JSON-LD.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Esto </a:t>
            </a:r>
            <a:r>
              <a:rPr lang="es-ES" dirty="0"/>
              <a:t>permite que los datos sean serializados de una manera que es similar al JSON tradicional</a:t>
            </a:r>
            <a:r>
              <a:rPr lang="es-ES" dirty="0" smtClean="0"/>
              <a:t>. ​</a:t>
            </a:r>
            <a:r>
              <a:rPr lang="es-ES" dirty="0"/>
              <a:t>	 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94" y="3216665"/>
            <a:ext cx="45434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804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JSON </a:t>
            </a:r>
            <a:r>
              <a:rPr lang="en-US" dirty="0" err="1" smtClean="0"/>
              <a:t>embebido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HTML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37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76200" y="972205"/>
            <a:ext cx="81533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&lt;script type="application/</a:t>
            </a:r>
            <a:r>
              <a:rPr lang="en-US" sz="1400" dirty="0" err="1"/>
              <a:t>ld+json</a:t>
            </a:r>
            <a:r>
              <a:rPr lang="en-US" sz="1400" dirty="0"/>
              <a:t>"&gt;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&lt;/script&gt;</a:t>
            </a:r>
            <a:endParaRPr 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376363"/>
            <a:ext cx="39624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74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204678" y="947091"/>
            <a:ext cx="8352388" cy="500176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Google </a:t>
            </a:r>
            <a:r>
              <a:rPr lang="fr-FR" sz="2400" dirty="0" err="1"/>
              <a:t>Knowledge</a:t>
            </a:r>
            <a:r>
              <a:rPr lang="fr-FR" sz="2400" dirty="0"/>
              <a:t> </a:t>
            </a:r>
            <a:r>
              <a:rPr lang="fr-FR" sz="2400" dirty="0" smtClean="0"/>
              <a:t>Graph</a:t>
            </a:r>
          </a:p>
          <a:p>
            <a:pPr lvl="1"/>
            <a:r>
              <a:rPr lang="fr-FR" strike="sngStrike" dirty="0" smtClean="0">
                <a:hlinkClick r:id="rId2"/>
              </a:rPr>
              <a:t>https</a:t>
            </a:r>
            <a:r>
              <a:rPr lang="fr-FR" strike="sngStrike" dirty="0">
                <a:hlinkClick r:id="rId2"/>
              </a:rPr>
              <a:t>://</a:t>
            </a:r>
            <a:r>
              <a:rPr lang="fr-FR" strike="sngStrike" dirty="0" smtClean="0">
                <a:hlinkClick r:id="rId2"/>
              </a:rPr>
              <a:t>www.google.com/intl/bn/insidesearch/features/search/knowledge.html</a:t>
            </a:r>
            <a:endParaRPr lang="fr-FR" strike="sngStrike" dirty="0" smtClean="0"/>
          </a:p>
          <a:p>
            <a:pPr lvl="1"/>
            <a:r>
              <a:rPr lang="en-US" dirty="0">
                <a:hlinkClick r:id="rId3"/>
              </a:rPr>
              <a:t>https://developers.google.com/knowledge-graph/</a:t>
            </a:r>
            <a:endParaRPr lang="fr-FR" strike="sngStrike" dirty="0"/>
          </a:p>
          <a:p>
            <a:r>
              <a:rPr lang="fr-FR" sz="2400" dirty="0"/>
              <a:t>Facebook graph: </a:t>
            </a:r>
            <a:endParaRPr lang="fr-FR" sz="2400" dirty="0" smtClean="0"/>
          </a:p>
          <a:p>
            <a:pPr lvl="1"/>
            <a:r>
              <a:rPr lang="fr-FR" dirty="0" smtClean="0">
                <a:hlinkClick r:id="rId4"/>
              </a:rPr>
              <a:t>https</a:t>
            </a:r>
            <a:r>
              <a:rPr lang="fr-FR" dirty="0">
                <a:hlinkClick r:id="rId4"/>
              </a:rPr>
              <a:t>://developers.facebook.com/docs/graph-api/overview/</a:t>
            </a:r>
            <a:endParaRPr lang="fr-FR" dirty="0"/>
          </a:p>
          <a:p>
            <a:r>
              <a:rPr lang="fr-FR" sz="2400" dirty="0" err="1"/>
              <a:t>Wikidata</a:t>
            </a:r>
            <a:r>
              <a:rPr lang="fr-FR" sz="2400" dirty="0"/>
              <a:t>: </a:t>
            </a:r>
            <a:r>
              <a:rPr lang="fr-FR" sz="2400" dirty="0">
                <a:hlinkClick r:id="rId5"/>
              </a:rPr>
              <a:t>https://www.wikidata.org/wiki/Wikidata:Main_Page</a:t>
            </a:r>
            <a:endParaRPr lang="fr-FR" sz="2400" dirty="0"/>
          </a:p>
          <a:p>
            <a:r>
              <a:rPr lang="fr-FR" sz="2400" dirty="0" err="1"/>
              <a:t>Freebase</a:t>
            </a:r>
            <a:endParaRPr lang="fr-FR" sz="2400" dirty="0"/>
          </a:p>
          <a:p>
            <a:r>
              <a:rPr lang="fr-FR" sz="2400" dirty="0" err="1" smtClean="0"/>
              <a:t>Dbpedia</a:t>
            </a:r>
            <a:endParaRPr lang="fr-FR" sz="2400" dirty="0" smtClean="0"/>
          </a:p>
          <a:p>
            <a:pPr lvl="1"/>
            <a:r>
              <a:rPr lang="en-US" dirty="0">
                <a:hlinkClick r:id="rId6"/>
              </a:rPr>
              <a:t>https://wiki.dbpedia.org/</a:t>
            </a:r>
            <a:endParaRPr lang="fr-FR" dirty="0"/>
          </a:p>
          <a:p>
            <a:r>
              <a:rPr lang="fr-FR" sz="2400" dirty="0" smtClean="0"/>
              <a:t>EBI </a:t>
            </a:r>
            <a:r>
              <a:rPr lang="fr-FR" sz="2400" dirty="0"/>
              <a:t>RDF </a:t>
            </a:r>
            <a:r>
              <a:rPr lang="fr-FR" sz="2400" dirty="0" smtClean="0"/>
              <a:t>store - </a:t>
            </a:r>
            <a:r>
              <a:rPr lang="fr-FR" sz="2400" dirty="0" err="1" smtClean="0"/>
              <a:t>Biology</a:t>
            </a:r>
            <a:endParaRPr lang="fr-FR" sz="2400" dirty="0" smtClean="0"/>
          </a:p>
          <a:p>
            <a:pPr lvl="1"/>
            <a:r>
              <a:rPr lang="en-US" dirty="0">
                <a:hlinkClick r:id="rId7"/>
              </a:rPr>
              <a:t>https://www.ebi.ac.uk/rdf/services/sparql</a:t>
            </a:r>
            <a:endParaRPr lang="fr-FR" dirty="0"/>
          </a:p>
          <a:p>
            <a:endParaRPr lang="fr-FR" sz="44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62962" y="45720"/>
            <a:ext cx="8357583" cy="8046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Recursos</a:t>
            </a:r>
            <a:r>
              <a:rPr lang="en-US" dirty="0" smtClean="0"/>
              <a:t> 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: 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39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5236234" y="5969805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http://dublincore.org/resources/training/dc-2011/Tutorial_Hermans.pdf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243577"/>
            <a:ext cx="8351837" cy="459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249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la </a:t>
            </a:r>
            <a:r>
              <a:rPr lang="en-US" dirty="0" err="1" smtClean="0"/>
              <a:t>posibilidad</a:t>
            </a:r>
            <a:r>
              <a:rPr lang="en-US" dirty="0" smtClean="0"/>
              <a:t> de </a:t>
            </a:r>
            <a:r>
              <a:rPr lang="en-US" dirty="0" err="1" smtClean="0"/>
              <a:t>controlar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Bidireccional</a:t>
            </a:r>
            <a:endParaRPr lang="en-US" dirty="0" smtClean="0"/>
          </a:p>
          <a:p>
            <a:r>
              <a:rPr lang="en-US" dirty="0" err="1" smtClean="0"/>
              <a:t>Contenido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“webmaster” y el </a:t>
            </a:r>
            <a:r>
              <a:rPr lang="en-US" dirty="0" err="1" smtClean="0"/>
              <a:t>usuario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Cualquiera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contenido</a:t>
            </a:r>
            <a:r>
              <a:rPr lang="en-US" dirty="0" smtClean="0"/>
              <a:t>: </a:t>
            </a:r>
            <a:r>
              <a:rPr lang="en-US" dirty="0" err="1" smtClean="0"/>
              <a:t>comentarios</a:t>
            </a:r>
            <a:r>
              <a:rPr lang="en-US" dirty="0" smtClean="0"/>
              <a:t>, </a:t>
            </a:r>
            <a:r>
              <a:rPr lang="en-US" dirty="0" err="1" smtClean="0"/>
              <a:t>documentos</a:t>
            </a:r>
            <a:r>
              <a:rPr lang="en-US" dirty="0" smtClean="0"/>
              <a:t>, </a:t>
            </a:r>
            <a:r>
              <a:rPr lang="en-US" dirty="0" err="1" smtClean="0"/>
              <a:t>vídeos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dinamismo</a:t>
            </a:r>
            <a:r>
              <a:rPr lang="en-US" dirty="0" smtClean="0"/>
              <a:t>: bases de </a:t>
            </a:r>
            <a:r>
              <a:rPr lang="en-US" dirty="0" err="1" smtClean="0"/>
              <a:t>datos</a:t>
            </a:r>
            <a:r>
              <a:rPr lang="en-US" dirty="0" smtClean="0"/>
              <a:t>, </a:t>
            </a:r>
            <a:r>
              <a:rPr lang="en-US" dirty="0" err="1" smtClean="0"/>
              <a:t>interacción</a:t>
            </a:r>
            <a:r>
              <a:rPr lang="en-US" dirty="0" smtClean="0"/>
              <a:t> </a:t>
            </a:r>
            <a:r>
              <a:rPr lang="en-US" dirty="0" err="1" smtClean="0"/>
              <a:t>directa</a:t>
            </a:r>
            <a:r>
              <a:rPr lang="en-US" dirty="0" smtClean="0"/>
              <a:t> con el </a:t>
            </a:r>
            <a:r>
              <a:rPr lang="en-US" dirty="0" err="1" smtClean="0"/>
              <a:t>usuario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Web 2.0: </a:t>
            </a:r>
            <a:r>
              <a:rPr lang="en-US" dirty="0" err="1" smtClean="0"/>
              <a:t>tres</a:t>
            </a:r>
            <a:r>
              <a:rPr lang="en-US" dirty="0" smtClean="0"/>
              <a:t> </a:t>
            </a:r>
            <a:r>
              <a:rPr lang="en-US" dirty="0" err="1" smtClean="0"/>
              <a:t>conceptos</a:t>
            </a:r>
            <a:r>
              <a:rPr lang="en-US" dirty="0" smtClean="0"/>
              <a:t>… (</a:t>
            </a:r>
            <a:r>
              <a:rPr lang="en-US" dirty="0" err="1" smtClean="0"/>
              <a:t>siguiente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6" name="Picture 5" descr="Resultado de imagen de web 1.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1" t="19908" r="38110" b="22438"/>
          <a:stretch/>
        </p:blipFill>
        <p:spPr bwMode="auto">
          <a:xfrm>
            <a:off x="3243531" y="4140679"/>
            <a:ext cx="1587330" cy="18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78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: 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03238"/>
            <a:ext cx="8351837" cy="448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67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: 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354407"/>
            <a:ext cx="8351837" cy="437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249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: 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5" y="1042988"/>
            <a:ext cx="7323272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249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: Dublin Core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68" y="1042988"/>
            <a:ext cx="8028526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249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Interconexiones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11266" name="Picture 2" descr="Resultado de imagen de architecture linked data sparq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56" y="1800225"/>
            <a:ext cx="56197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9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Interconexiones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11266" name="Picture 2" descr="Resultado de imagen de architecture linked data sparq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99" y="1063205"/>
            <a:ext cx="56197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Resultado de imagen de linked data sparq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184" y="2935137"/>
            <a:ext cx="4490798" cy="3025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0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err="1" smtClean="0"/>
              <a:t>Extracción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Semántica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gran </a:t>
            </a:r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estructurada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Incluso</a:t>
            </a:r>
            <a:r>
              <a:rPr lang="en-US" dirty="0" smtClean="0"/>
              <a:t> sin </a:t>
            </a:r>
            <a:r>
              <a:rPr lang="en-US" dirty="0" err="1" smtClean="0"/>
              <a:t>adoptar</a:t>
            </a:r>
            <a:r>
              <a:rPr lang="en-US" dirty="0" smtClean="0"/>
              <a:t> un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semántico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Ejemplo</a:t>
            </a:r>
            <a:r>
              <a:rPr lang="en-US" dirty="0" smtClean="0"/>
              <a:t>: Wikipedia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://es.wikipedia.org/wiki/Santander_(Espa%C3%B1a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  <a:p>
            <a:r>
              <a:rPr lang="en-US" dirty="0" err="1" smtClean="0"/>
              <a:t>Tipo</a:t>
            </a:r>
            <a:r>
              <a:rPr lang="en-US" dirty="0" smtClean="0"/>
              <a:t>, </a:t>
            </a:r>
            <a:r>
              <a:rPr lang="en-US" dirty="0" err="1" smtClean="0"/>
              <a:t>tabla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34" y="3209745"/>
            <a:ext cx="1768353" cy="28201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029" y="3853672"/>
            <a:ext cx="4152900" cy="1238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derecha"/>
          <p:cNvSpPr/>
          <p:nvPr/>
        </p:nvSpPr>
        <p:spPr>
          <a:xfrm>
            <a:off x="2915728" y="4244197"/>
            <a:ext cx="1086929" cy="10351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8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RDFa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Schema.org</a:t>
            </a:r>
          </a:p>
          <a:p>
            <a:r>
              <a:rPr lang="en-US" dirty="0" smtClean="0"/>
              <a:t>APIs </a:t>
            </a:r>
            <a:r>
              <a:rPr lang="en-US" dirty="0" err="1" smtClean="0"/>
              <a:t>semánticas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sociales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developer.twitter.com/en/docs/tweets/optimize-with-cards/guides/getting-started</a:t>
            </a:r>
            <a:endParaRPr lang="en-US" dirty="0" smtClean="0"/>
          </a:p>
          <a:p>
            <a:r>
              <a:rPr lang="en-US" dirty="0" err="1" smtClean="0"/>
              <a:t>Extracción</a:t>
            </a:r>
            <a:r>
              <a:rPr lang="en-US" dirty="0" smtClean="0"/>
              <a:t> </a:t>
            </a:r>
            <a:r>
              <a:rPr lang="en-US" dirty="0" err="1" smtClean="0"/>
              <a:t>semántica</a:t>
            </a:r>
            <a:r>
              <a:rPr lang="en-US" dirty="0" smtClean="0"/>
              <a:t> (</a:t>
            </a:r>
            <a:r>
              <a:rPr lang="en-US" dirty="0" err="1" smtClean="0"/>
              <a:t>ejemplo</a:t>
            </a:r>
            <a:r>
              <a:rPr lang="en-US" dirty="0" smtClean="0"/>
              <a:t>: IMDB)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www.w3.org/2012/pyRdfa/Overview.html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34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2999" y="1124530"/>
            <a:ext cx="7142747" cy="2387600"/>
          </a:xfrm>
        </p:spPr>
        <p:txBody>
          <a:bodyPr>
            <a:normAutofit/>
          </a:bodyPr>
          <a:lstStyle/>
          <a:p>
            <a:r>
              <a:rPr lang="es-ES" dirty="0" smtClean="0"/>
              <a:t>SPARQL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smtClean="0"/>
              <a:t>Fernando Aguilar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82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Acrónimo</a:t>
            </a:r>
            <a:r>
              <a:rPr lang="en-US" dirty="0" smtClean="0"/>
              <a:t> </a:t>
            </a:r>
            <a:r>
              <a:rPr lang="en-US" dirty="0" err="1" smtClean="0"/>
              <a:t>recursivo</a:t>
            </a:r>
            <a:r>
              <a:rPr lang="en-US" dirty="0" smtClean="0"/>
              <a:t>: SPARQL </a:t>
            </a:r>
            <a:r>
              <a:rPr lang="en-US" dirty="0"/>
              <a:t>Protocol and RDF Query </a:t>
            </a:r>
            <a:r>
              <a:rPr lang="en-US" dirty="0" smtClean="0"/>
              <a:t>Language</a:t>
            </a:r>
          </a:p>
          <a:p>
            <a:r>
              <a:rPr lang="es-ES" dirty="0"/>
              <a:t>L</a:t>
            </a:r>
            <a:r>
              <a:rPr lang="es-ES" dirty="0" smtClean="0"/>
              <a:t>enguaje </a:t>
            </a:r>
            <a:r>
              <a:rPr lang="es-ES" dirty="0"/>
              <a:t>estandarizado para la consulta de </a:t>
            </a:r>
            <a:r>
              <a:rPr lang="es-ES" dirty="0" smtClean="0"/>
              <a:t>grafos</a:t>
            </a:r>
            <a:r>
              <a:rPr lang="es-ES" dirty="0"/>
              <a:t> </a:t>
            </a:r>
            <a:r>
              <a:rPr lang="es-ES" dirty="0" smtClean="0"/>
              <a:t>RDF.</a:t>
            </a:r>
          </a:p>
          <a:p>
            <a:r>
              <a:rPr lang="en-US" dirty="0" err="1" smtClean="0"/>
              <a:t>Normalizado</a:t>
            </a:r>
            <a:r>
              <a:rPr lang="en-US" dirty="0" smtClean="0"/>
              <a:t> </a:t>
            </a:r>
            <a:r>
              <a:rPr lang="en-US" dirty="0" err="1"/>
              <a:t>por</a:t>
            </a:r>
            <a:r>
              <a:rPr lang="en-US" dirty="0"/>
              <a:t> el RDF Data Access Working Group (DAWG) </a:t>
            </a:r>
            <a:r>
              <a:rPr lang="en-US" dirty="0" smtClean="0"/>
              <a:t>del World Wide Web Consortium</a:t>
            </a:r>
            <a:r>
              <a:rPr lang="en-US" dirty="0"/>
              <a:t> (W3C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Como SQL, </a:t>
            </a:r>
            <a:r>
              <a:rPr lang="en-US" dirty="0" err="1" smtClean="0"/>
              <a:t>lenguaje</a:t>
            </a:r>
            <a:r>
              <a:rPr lang="en-US" dirty="0" smtClean="0"/>
              <a:t> de </a:t>
            </a:r>
            <a:r>
              <a:rPr lang="en-US" dirty="0" err="1" smtClean="0"/>
              <a:t>consulta</a:t>
            </a:r>
            <a:r>
              <a:rPr lang="en-US" dirty="0" smtClean="0"/>
              <a:t>. </a:t>
            </a:r>
            <a:r>
              <a:rPr lang="en-US" dirty="0" err="1" smtClean="0"/>
              <a:t>Necesario</a:t>
            </a:r>
            <a:r>
              <a:rPr lang="en-US" dirty="0" smtClean="0"/>
              <a:t> un motor de </a:t>
            </a:r>
            <a:r>
              <a:rPr lang="en-US" dirty="0" err="1" smtClean="0"/>
              <a:t>búsqueda</a:t>
            </a:r>
            <a:r>
              <a:rPr lang="en-US" dirty="0" smtClean="0"/>
              <a:t> y </a:t>
            </a:r>
            <a:r>
              <a:rPr lang="en-US" dirty="0" err="1" smtClean="0"/>
              <a:t>almacenamiento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SQL (</a:t>
            </a:r>
            <a:r>
              <a:rPr lang="en-US" dirty="0" err="1" smtClean="0"/>
              <a:t>Lenguaje</a:t>
            </a:r>
            <a:r>
              <a:rPr lang="en-US" dirty="0" smtClean="0"/>
              <a:t>) – MySQL (Motor)</a:t>
            </a:r>
          </a:p>
          <a:p>
            <a:r>
              <a:rPr lang="en-US" dirty="0" smtClean="0"/>
              <a:t>SPARQL (</a:t>
            </a:r>
            <a:r>
              <a:rPr lang="en-US" dirty="0" err="1" smtClean="0"/>
              <a:t>Lenguaje</a:t>
            </a:r>
            <a:r>
              <a:rPr lang="en-US" dirty="0"/>
              <a:t>) – Virtuoso (Motor) </a:t>
            </a:r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vos.openlinksw.com/owiki/wiki/VOS/VOSSparqlProtocol</a:t>
            </a:r>
            <a:endParaRPr lang="en-US" dirty="0" smtClean="0"/>
          </a:p>
          <a:p>
            <a:r>
              <a:rPr lang="en-US" dirty="0" smtClean="0"/>
              <a:t>Los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conjuntos</a:t>
            </a:r>
            <a:r>
              <a:rPr lang="en-US" dirty="0" smtClean="0"/>
              <a:t> (</a:t>
            </a:r>
            <a:r>
              <a:rPr lang="en-US" dirty="0" err="1" smtClean="0"/>
              <a:t>tablas</a:t>
            </a:r>
            <a:r>
              <a:rPr lang="en-US" dirty="0" smtClean="0"/>
              <a:t>) o </a:t>
            </a:r>
            <a:r>
              <a:rPr lang="en-US" dirty="0" err="1" smtClean="0"/>
              <a:t>grafos</a:t>
            </a:r>
            <a:r>
              <a:rPr lang="en-US" dirty="0" smtClean="0"/>
              <a:t> RDF.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49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4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16" y="1042988"/>
            <a:ext cx="7860631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888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Consejos</a:t>
            </a:r>
            <a:r>
              <a:rPr lang="en-US" dirty="0" smtClean="0"/>
              <a:t> para las </a:t>
            </a:r>
            <a:r>
              <a:rPr lang="en-US" dirty="0" err="1" smtClean="0"/>
              <a:t>consultas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Entender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ontología</a:t>
            </a:r>
            <a:endParaRPr lang="en-US" dirty="0" smtClean="0"/>
          </a:p>
          <a:p>
            <a:r>
              <a:rPr lang="en-US" dirty="0" err="1" smtClean="0"/>
              <a:t>Conocer</a:t>
            </a:r>
            <a:r>
              <a:rPr lang="en-US" dirty="0" smtClean="0"/>
              <a:t> las </a:t>
            </a:r>
            <a:r>
              <a:rPr lang="en-US" dirty="0" err="1" smtClean="0"/>
              <a:t>relaciones</a:t>
            </a:r>
            <a:r>
              <a:rPr lang="en-US" dirty="0" smtClean="0"/>
              <a:t> </a:t>
            </a:r>
            <a:r>
              <a:rPr lang="en-US" dirty="0" err="1" smtClean="0"/>
              <a:t>existentes</a:t>
            </a:r>
            <a:endParaRPr lang="en-US" dirty="0" smtClean="0"/>
          </a:p>
          <a:p>
            <a:r>
              <a:rPr lang="en-US" dirty="0" err="1" smtClean="0"/>
              <a:t>Conocer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esquemas</a:t>
            </a:r>
            <a:r>
              <a:rPr lang="en-US" dirty="0" smtClean="0"/>
              <a:t> </a:t>
            </a:r>
            <a:r>
              <a:rPr lang="en-US" dirty="0" err="1" smtClean="0"/>
              <a:t>utilizados</a:t>
            </a:r>
            <a:endParaRPr lang="en-US" dirty="0" smtClean="0"/>
          </a:p>
          <a:p>
            <a:r>
              <a:rPr lang="en-US" dirty="0" err="1" smtClean="0"/>
              <a:t>Distinguir</a:t>
            </a:r>
            <a:r>
              <a:rPr lang="en-US" dirty="0" smtClean="0"/>
              <a:t> entre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sí</a:t>
            </a:r>
            <a:r>
              <a:rPr lang="en-US" dirty="0" smtClean="0"/>
              <a:t> y las </a:t>
            </a:r>
            <a:r>
              <a:rPr lang="en-US" dirty="0" err="1" smtClean="0"/>
              <a:t>clases</a:t>
            </a:r>
            <a:endParaRPr lang="en-US" dirty="0" smtClean="0"/>
          </a:p>
          <a:p>
            <a:r>
              <a:rPr lang="en-US" dirty="0" err="1" smtClean="0"/>
              <a:t>Buscar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r>
              <a:rPr lang="en-US" dirty="0" smtClean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instancias</a:t>
            </a:r>
            <a:r>
              <a:rPr lang="en-US" dirty="0" smtClean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conocer</a:t>
            </a:r>
            <a:r>
              <a:rPr lang="en-US" dirty="0" smtClean="0"/>
              <a:t> las </a:t>
            </a:r>
            <a:r>
              <a:rPr lang="en-US" dirty="0" err="1" smtClean="0"/>
              <a:t>relaciones</a:t>
            </a:r>
            <a:r>
              <a:rPr lang="en-US" dirty="0" smtClean="0"/>
              <a:t> de un </a:t>
            </a:r>
            <a:r>
              <a:rPr lang="en-US" dirty="0" err="1" smtClean="0"/>
              <a:t>objeto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56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Consulta</a:t>
            </a:r>
            <a:r>
              <a:rPr lang="en-US" dirty="0" smtClean="0"/>
              <a:t> </a:t>
            </a:r>
            <a:r>
              <a:rPr lang="en-US" dirty="0" err="1" smtClean="0"/>
              <a:t>Básica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1656272" y="1992701"/>
            <a:ext cx="517584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PREFIX </a:t>
            </a:r>
            <a:r>
              <a:rPr lang="en-US" sz="1600" dirty="0" smtClean="0"/>
              <a:t>– </a:t>
            </a:r>
            <a:r>
              <a:rPr lang="en-US" sz="2000" dirty="0" err="1" smtClean="0"/>
              <a:t>Espacios</a:t>
            </a:r>
            <a:r>
              <a:rPr lang="en-US" sz="2000" dirty="0" smtClean="0"/>
              <a:t> de </a:t>
            </a:r>
            <a:r>
              <a:rPr lang="en-US" sz="2000" dirty="0" err="1" smtClean="0"/>
              <a:t>nombres</a:t>
            </a:r>
            <a:endParaRPr lang="en-US" sz="2000" b="1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SELECT – </a:t>
            </a:r>
            <a:r>
              <a:rPr lang="en-US" sz="2000" dirty="0" err="1" smtClean="0"/>
              <a:t>Atributos</a:t>
            </a:r>
            <a:r>
              <a:rPr lang="en-US" sz="2000" dirty="0" smtClean="0"/>
              <a:t> a </a:t>
            </a:r>
            <a:r>
              <a:rPr lang="en-US" sz="2000" dirty="0" err="1" smtClean="0"/>
              <a:t>consultar</a:t>
            </a:r>
            <a:endParaRPr lang="en-US" sz="2000" dirty="0" smtClean="0"/>
          </a:p>
          <a:p>
            <a:endParaRPr lang="en-US" sz="2800" b="1" dirty="0" smtClean="0"/>
          </a:p>
          <a:p>
            <a:r>
              <a:rPr lang="en-US" sz="2800" b="1" dirty="0" smtClean="0"/>
              <a:t>WHERE – </a:t>
            </a:r>
            <a:r>
              <a:rPr lang="en-US" sz="2000" dirty="0" err="1" smtClean="0"/>
              <a:t>Condiciones</a:t>
            </a:r>
            <a:r>
              <a:rPr lang="en-US" sz="2000" dirty="0" smtClean="0"/>
              <a:t> a </a:t>
            </a:r>
            <a:r>
              <a:rPr lang="en-US" sz="2000" dirty="0" err="1" smtClean="0"/>
              <a:t>cumplir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837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Listado</a:t>
            </a:r>
            <a:r>
              <a:rPr lang="en-US" dirty="0" smtClean="0"/>
              <a:t> </a:t>
            </a:r>
            <a:r>
              <a:rPr lang="en-US" dirty="0" err="1" smtClean="0"/>
              <a:t>Películas</a:t>
            </a:r>
            <a:r>
              <a:rPr lang="en-US" dirty="0" smtClean="0"/>
              <a:t> – </a:t>
            </a:r>
            <a:r>
              <a:rPr lang="en-US" dirty="0" err="1" smtClean="0"/>
              <a:t>Intento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Buscar</a:t>
            </a:r>
            <a:r>
              <a:rPr lang="en-US" dirty="0" smtClean="0"/>
              <a:t> </a:t>
            </a:r>
            <a:r>
              <a:rPr lang="en-US" dirty="0" err="1" smtClean="0"/>
              <a:t>clases</a:t>
            </a:r>
            <a:r>
              <a:rPr lang="en-US" dirty="0" smtClean="0"/>
              <a:t> (</a:t>
            </a:r>
            <a:r>
              <a:rPr lang="en-US" dirty="0" err="1" smtClean="0"/>
              <a:t>Película</a:t>
            </a:r>
            <a:r>
              <a:rPr lang="en-US" dirty="0" smtClean="0"/>
              <a:t>, Movie, Film…) 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://mappings.dbpedia.org/server/ontology/classes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(y las de </a:t>
            </a:r>
            <a:r>
              <a:rPr lang="en-US" dirty="0" err="1" smtClean="0"/>
              <a:t>sus</a:t>
            </a:r>
            <a:r>
              <a:rPr lang="en-US" dirty="0" smtClean="0"/>
              <a:t> super </a:t>
            </a:r>
            <a:r>
              <a:rPr lang="en-US" dirty="0" err="1" smtClean="0"/>
              <a:t>clases</a:t>
            </a:r>
            <a:r>
              <a:rPr lang="en-US" dirty="0" smtClean="0"/>
              <a:t>, que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heredar</a:t>
            </a:r>
            <a:r>
              <a:rPr lang="en-US" dirty="0" smtClean="0"/>
              <a:t>). Un </a:t>
            </a:r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ayudar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(12_Monkeys)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Seleccionar</a:t>
            </a:r>
            <a:r>
              <a:rPr lang="en-US" dirty="0" smtClean="0"/>
              <a:t> las </a:t>
            </a:r>
            <a:r>
              <a:rPr lang="en-US" dirty="0" err="1" smtClean="0"/>
              <a:t>propiedades</a:t>
            </a:r>
            <a:r>
              <a:rPr lang="en-US" dirty="0" smtClean="0"/>
              <a:t>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interesan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Entender</a:t>
            </a:r>
            <a:r>
              <a:rPr lang="en-US" dirty="0" smtClean="0"/>
              <a:t> el </a:t>
            </a:r>
            <a:r>
              <a:rPr lang="en-US" dirty="0" err="1" smtClean="0"/>
              <a:t>grafo</a:t>
            </a:r>
            <a:r>
              <a:rPr lang="en-US" dirty="0" smtClean="0"/>
              <a:t> de </a:t>
            </a:r>
            <a:r>
              <a:rPr lang="en-US" dirty="0" err="1" smtClean="0"/>
              <a:t>relaciones</a:t>
            </a:r>
            <a:r>
              <a:rPr lang="en-US" dirty="0" smtClean="0"/>
              <a:t> entre </a:t>
            </a:r>
            <a:r>
              <a:rPr lang="en-US" dirty="0" err="1" smtClean="0"/>
              <a:t>unas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 y </a:t>
            </a:r>
            <a:r>
              <a:rPr lang="en-US" dirty="0" err="1" smtClean="0"/>
              <a:t>otras</a:t>
            </a:r>
            <a:r>
              <a:rPr lang="en-US" dirty="0" smtClean="0"/>
              <a:t>, para </a:t>
            </a:r>
            <a:r>
              <a:rPr lang="en-US" dirty="0" err="1" smtClean="0"/>
              <a:t>obtener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 err="1" smtClean="0"/>
              <a:t>Título</a:t>
            </a:r>
            <a:r>
              <a:rPr lang="en-US" dirty="0" smtClean="0"/>
              <a:t> de </a:t>
            </a:r>
            <a:r>
              <a:rPr lang="en-US" dirty="0" err="1" smtClean="0"/>
              <a:t>películas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Elaborar</a:t>
            </a:r>
            <a:r>
              <a:rPr lang="en-US" dirty="0" smtClean="0"/>
              <a:t> la </a:t>
            </a:r>
            <a:r>
              <a:rPr lang="en-US" dirty="0" err="1" smtClean="0"/>
              <a:t>consulta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endpoint </a:t>
            </a:r>
            <a:r>
              <a:rPr lang="en-US" dirty="0"/>
              <a:t>SPARQL: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dbpedia.org/sparql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52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4732004" y="5625225"/>
            <a:ext cx="3786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http://dbpedia.org/page/12_Monkeys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396815" y="4507497"/>
            <a:ext cx="4572000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600" dirty="0"/>
              <a:t>SELECT DISTINCT ?title</a:t>
            </a:r>
          </a:p>
          <a:p>
            <a:r>
              <a:rPr lang="en-US" sz="1600" dirty="0"/>
              <a:t>WHERE {</a:t>
            </a:r>
          </a:p>
          <a:p>
            <a:r>
              <a:rPr lang="en-US" sz="1600" dirty="0" smtClean="0"/>
              <a:t>?</a:t>
            </a:r>
            <a:r>
              <a:rPr lang="en-US" sz="1600" dirty="0" err="1"/>
              <a:t>peli</a:t>
            </a:r>
            <a:r>
              <a:rPr lang="en-US" sz="1600" dirty="0"/>
              <a:t> &lt;http://dbpedia.org/ontology/Film&gt; ?title</a:t>
            </a:r>
          </a:p>
          <a:p>
            <a:r>
              <a:rPr lang="en-US" sz="1600" dirty="0"/>
              <a:t>} LIMIT 100</a:t>
            </a:r>
          </a:p>
        </p:txBody>
      </p:sp>
    </p:spTree>
    <p:extLst>
      <p:ext uri="{BB962C8B-B14F-4D97-AF65-F5344CB8AC3E}">
        <p14:creationId xmlns:p14="http://schemas.microsoft.com/office/powerpoint/2010/main" val="2621720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Listado</a:t>
            </a:r>
            <a:r>
              <a:rPr lang="en-US" dirty="0" smtClean="0"/>
              <a:t> </a:t>
            </a:r>
            <a:r>
              <a:rPr lang="en-US" dirty="0" err="1" smtClean="0"/>
              <a:t>Películas</a:t>
            </a:r>
            <a:r>
              <a:rPr lang="en-US" dirty="0" smtClean="0"/>
              <a:t> – </a:t>
            </a:r>
            <a:r>
              <a:rPr lang="en-US" dirty="0" err="1" smtClean="0"/>
              <a:t>Intento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qué</a:t>
            </a:r>
            <a:r>
              <a:rPr lang="en-US" dirty="0" smtClean="0"/>
              <a:t> no ha </a:t>
            </a:r>
            <a:r>
              <a:rPr lang="en-US" dirty="0" err="1" smtClean="0"/>
              <a:t>funcionado</a:t>
            </a:r>
            <a:r>
              <a:rPr lang="en-US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Faltan</a:t>
            </a:r>
            <a:r>
              <a:rPr lang="en-US" dirty="0" smtClean="0"/>
              <a:t> </a:t>
            </a:r>
            <a:r>
              <a:rPr lang="en-US" dirty="0" err="1" smtClean="0"/>
              <a:t>relaciones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>
            <a:off x="914400" y="2385399"/>
            <a:ext cx="457200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600" dirty="0"/>
              <a:t>SELECT DISTINCT ?title</a:t>
            </a:r>
          </a:p>
          <a:p>
            <a:r>
              <a:rPr lang="en-US" sz="1600" dirty="0"/>
              <a:t>WHERE{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?</a:t>
            </a:r>
            <a:r>
              <a:rPr lang="en-US" sz="1600" dirty="0" err="1"/>
              <a:t>es</a:t>
            </a:r>
            <a:r>
              <a:rPr lang="en-US" sz="1600" dirty="0"/>
              <a:t> &lt;http://dbpedia.org/ontology/Film&gt; .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&lt;http://xmlns.com/foaf/0.1/name&gt; ?title</a:t>
            </a:r>
          </a:p>
          <a:p>
            <a:r>
              <a:rPr lang="en-US" sz="1600" dirty="0"/>
              <a:t>} LIMIT 100</a:t>
            </a:r>
          </a:p>
        </p:txBody>
      </p:sp>
      <p:sp>
        <p:nvSpPr>
          <p:cNvPr id="9" name="8 Flecha derecha"/>
          <p:cNvSpPr/>
          <p:nvPr/>
        </p:nvSpPr>
        <p:spPr>
          <a:xfrm rot="10800000">
            <a:off x="5141343" y="2930659"/>
            <a:ext cx="1406106" cy="3191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CuadroTexto"/>
          <p:cNvSpPr txBox="1"/>
          <p:nvPr/>
        </p:nvSpPr>
        <p:spPr>
          <a:xfrm>
            <a:off x="6625087" y="2767081"/>
            <a:ext cx="181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punto</a:t>
            </a:r>
            <a:r>
              <a:rPr lang="en-US" dirty="0" smtClean="0"/>
              <a:t> para </a:t>
            </a:r>
            <a:r>
              <a:rPr lang="en-US" dirty="0" err="1" smtClean="0"/>
              <a:t>separar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39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Listado</a:t>
            </a:r>
            <a:r>
              <a:rPr lang="en-US" dirty="0" smtClean="0"/>
              <a:t> </a:t>
            </a:r>
            <a:r>
              <a:rPr lang="en-US" dirty="0" err="1" smtClean="0"/>
              <a:t>Películas</a:t>
            </a:r>
            <a:r>
              <a:rPr lang="en-US" dirty="0" smtClean="0"/>
              <a:t> – </a:t>
            </a:r>
            <a:r>
              <a:rPr lang="en-US" dirty="0" err="1" smtClean="0"/>
              <a:t>Intento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Los </a:t>
            </a:r>
            <a:r>
              <a:rPr lang="en-US" dirty="0" err="1" smtClean="0"/>
              <a:t>espacios</a:t>
            </a:r>
            <a:r>
              <a:rPr lang="en-US" dirty="0" smtClean="0"/>
              <a:t> de </a:t>
            </a:r>
            <a:r>
              <a:rPr lang="en-US" dirty="0" err="1" smtClean="0"/>
              <a:t>nombres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engorrosos</a:t>
            </a:r>
            <a:r>
              <a:rPr lang="en-US" dirty="0" smtClean="0"/>
              <a:t> para </a:t>
            </a:r>
            <a:r>
              <a:rPr lang="en-US" dirty="0" err="1" smtClean="0"/>
              <a:t>consultas</a:t>
            </a:r>
            <a:r>
              <a:rPr lang="en-US" dirty="0" smtClean="0"/>
              <a:t> </a:t>
            </a:r>
            <a:r>
              <a:rPr lang="en-US" dirty="0" err="1" smtClean="0"/>
              <a:t>complejas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declarar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PREFIX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El </a:t>
            </a:r>
            <a:r>
              <a:rPr lang="en-US" dirty="0" err="1" smtClean="0"/>
              <a:t>resultado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54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>
            <a:off x="1259457" y="2747709"/>
            <a:ext cx="457200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600" dirty="0"/>
              <a:t>PREFIX </a:t>
            </a:r>
            <a:r>
              <a:rPr lang="en-US" sz="1600" dirty="0" err="1"/>
              <a:t>dbp</a:t>
            </a:r>
            <a:r>
              <a:rPr lang="en-US" sz="1600" dirty="0"/>
              <a:t>: &lt;http://dbpedia.org/ontology/&gt;</a:t>
            </a:r>
          </a:p>
          <a:p>
            <a:r>
              <a:rPr lang="en-US" sz="1600" dirty="0"/>
              <a:t>PREFIX </a:t>
            </a:r>
            <a:r>
              <a:rPr lang="en-US" sz="1600" dirty="0" err="1"/>
              <a:t>foaf</a:t>
            </a:r>
            <a:r>
              <a:rPr lang="en-US" sz="1600" dirty="0"/>
              <a:t>: &lt;http://xmlns.com/foaf/0.1/&gt;</a:t>
            </a:r>
          </a:p>
          <a:p>
            <a:r>
              <a:rPr lang="en-US" sz="1600" dirty="0" smtClean="0"/>
              <a:t>SELECT </a:t>
            </a:r>
            <a:r>
              <a:rPr lang="en-US" sz="1600" dirty="0"/>
              <a:t>DISTINCT ?title</a:t>
            </a:r>
          </a:p>
          <a:p>
            <a:r>
              <a:rPr lang="en-US" sz="1600" dirty="0"/>
              <a:t>WHERE{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?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 smtClean="0"/>
              <a:t>dbp:Film</a:t>
            </a:r>
            <a:r>
              <a:rPr lang="en-US" sz="1600" dirty="0" smtClean="0"/>
              <a:t> .</a:t>
            </a:r>
            <a:endParaRPr lang="en-US" sz="1600" dirty="0"/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</a:t>
            </a:r>
            <a:r>
              <a:rPr lang="en-US" sz="1600" dirty="0" err="1"/>
              <a:t>foaf:name</a:t>
            </a:r>
            <a:r>
              <a:rPr lang="en-US" sz="1600" dirty="0" smtClean="0"/>
              <a:t> </a:t>
            </a:r>
            <a:r>
              <a:rPr lang="en-US" sz="1600" dirty="0"/>
              <a:t>?title</a:t>
            </a:r>
          </a:p>
          <a:p>
            <a:r>
              <a:rPr lang="en-US" sz="1600" dirty="0"/>
              <a:t>} LIMIT 100</a:t>
            </a:r>
          </a:p>
        </p:txBody>
      </p:sp>
    </p:spTree>
    <p:extLst>
      <p:ext uri="{BB962C8B-B14F-4D97-AF65-F5344CB8AC3E}">
        <p14:creationId xmlns:p14="http://schemas.microsoft.com/office/powerpoint/2010/main" val="3405940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Fecha</a:t>
            </a:r>
            <a:r>
              <a:rPr lang="en-US" dirty="0" smtClean="0"/>
              <a:t> </a:t>
            </a:r>
            <a:r>
              <a:rPr lang="en-US" dirty="0" err="1" smtClean="0"/>
              <a:t>Nacimiento</a:t>
            </a:r>
            <a:r>
              <a:rPr lang="en-US" dirty="0" smtClean="0"/>
              <a:t> </a:t>
            </a:r>
            <a:r>
              <a:rPr lang="en-US" dirty="0" err="1" smtClean="0"/>
              <a:t>directores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– </a:t>
            </a:r>
            <a:r>
              <a:rPr lang="en-US" dirty="0" err="1" smtClean="0"/>
              <a:t>Cumplir</a:t>
            </a:r>
            <a:r>
              <a:rPr lang="en-US" dirty="0" smtClean="0"/>
              <a:t> un </a:t>
            </a:r>
            <a:r>
              <a:rPr lang="en-US" dirty="0" err="1" smtClean="0"/>
              <a:t>criterio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del WHERE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>
            <a:off x="345056" y="1910947"/>
            <a:ext cx="766025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PREFIX </a:t>
            </a:r>
            <a:r>
              <a:rPr lang="en-US" sz="1600" dirty="0" err="1"/>
              <a:t>dbp</a:t>
            </a:r>
            <a:r>
              <a:rPr lang="en-US" sz="1600" dirty="0"/>
              <a:t>: &lt;http://dbpedia.org/ontology/&gt;</a:t>
            </a:r>
          </a:p>
          <a:p>
            <a:r>
              <a:rPr lang="en-US" sz="1600" dirty="0"/>
              <a:t>PREFIX </a:t>
            </a:r>
            <a:r>
              <a:rPr lang="en-US" sz="1600" dirty="0" err="1"/>
              <a:t>foaf</a:t>
            </a:r>
            <a:r>
              <a:rPr lang="en-US" sz="1600" dirty="0"/>
              <a:t>: &lt;http://xmlns.com/foaf/0.1/&gt;</a:t>
            </a:r>
          </a:p>
          <a:p>
            <a:r>
              <a:rPr lang="en-US" sz="1600" dirty="0"/>
              <a:t>SELECT DISTINCT ?director ?</a:t>
            </a:r>
            <a:r>
              <a:rPr lang="en-US" sz="1600" dirty="0" err="1"/>
              <a:t>bd</a:t>
            </a:r>
            <a:endParaRPr lang="en-US" sz="1600" dirty="0"/>
          </a:p>
          <a:p>
            <a:r>
              <a:rPr lang="en-US" sz="1600" dirty="0"/>
              <a:t>WHERE{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?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dbp:Film</a:t>
            </a:r>
            <a:r>
              <a:rPr lang="en-US" sz="1600" dirty="0"/>
              <a:t> .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</a:t>
            </a:r>
            <a:r>
              <a:rPr lang="en-US" sz="1600" dirty="0" err="1"/>
              <a:t>dbp:director</a:t>
            </a:r>
            <a:r>
              <a:rPr lang="en-US" sz="1600" dirty="0"/>
              <a:t> ?director .</a:t>
            </a:r>
          </a:p>
          <a:p>
            <a:r>
              <a:rPr lang="en-US" sz="1600" dirty="0"/>
              <a:t>    ?director </a:t>
            </a:r>
            <a:r>
              <a:rPr lang="en-US" sz="1600" dirty="0" err="1"/>
              <a:t>dbp:birthDate</a:t>
            </a:r>
            <a:r>
              <a:rPr lang="en-US" sz="1600" dirty="0"/>
              <a:t> ?</a:t>
            </a:r>
            <a:r>
              <a:rPr lang="en-US" sz="1600" dirty="0" err="1"/>
              <a:t>bd</a:t>
            </a:r>
            <a:r>
              <a:rPr lang="en-US" sz="1600" dirty="0"/>
              <a:t> .</a:t>
            </a:r>
          </a:p>
          <a:p>
            <a:r>
              <a:rPr lang="en-US" sz="1600" dirty="0"/>
              <a:t>    FILTER (datatype (?</a:t>
            </a:r>
            <a:r>
              <a:rPr lang="en-US" sz="1600" dirty="0" err="1"/>
              <a:t>bd</a:t>
            </a:r>
            <a:r>
              <a:rPr lang="en-US" sz="1600" dirty="0"/>
              <a:t>) IN (&lt;http://www.w3.org/2001/XMLSchema#date&gt;))</a:t>
            </a:r>
          </a:p>
          <a:p>
            <a:r>
              <a:rPr lang="en-US" sz="1600" dirty="0"/>
              <a:t>} LIMIT 100</a:t>
            </a:r>
          </a:p>
        </p:txBody>
      </p:sp>
    </p:spTree>
    <p:extLst>
      <p:ext uri="{BB962C8B-B14F-4D97-AF65-F5344CB8AC3E}">
        <p14:creationId xmlns:p14="http://schemas.microsoft.com/office/powerpoint/2010/main" val="2880774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Directores</a:t>
            </a:r>
            <a:r>
              <a:rPr lang="en-US" dirty="0" smtClean="0"/>
              <a:t> </a:t>
            </a:r>
            <a:r>
              <a:rPr lang="en-US" dirty="0" err="1" smtClean="0"/>
              <a:t>nacidos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ciudades</a:t>
            </a:r>
            <a:r>
              <a:rPr lang="en-US" dirty="0" smtClean="0"/>
              <a:t> </a:t>
            </a:r>
            <a:r>
              <a:rPr lang="en-US" dirty="0" err="1" smtClean="0"/>
              <a:t>pequeñas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– Ciudad &lt; 100000 </a:t>
            </a:r>
            <a:r>
              <a:rPr lang="en-US" dirty="0" err="1" smtClean="0"/>
              <a:t>habitantes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>
            <a:off x="345056" y="1910947"/>
            <a:ext cx="7660258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PREFIX </a:t>
            </a:r>
            <a:r>
              <a:rPr lang="en-US" sz="1600" dirty="0" err="1"/>
              <a:t>dbp</a:t>
            </a:r>
            <a:r>
              <a:rPr lang="en-US" sz="1600" dirty="0"/>
              <a:t>: &lt;http://dbpedia.org/ontology/&gt;</a:t>
            </a:r>
          </a:p>
          <a:p>
            <a:r>
              <a:rPr lang="en-US" sz="1600" dirty="0"/>
              <a:t>PREFIX </a:t>
            </a:r>
            <a:r>
              <a:rPr lang="en-US" sz="1600" dirty="0" err="1"/>
              <a:t>foaf</a:t>
            </a:r>
            <a:r>
              <a:rPr lang="en-US" sz="1600" dirty="0"/>
              <a:t>: &lt;http://xmlns.com/foaf/0.1/&gt;</a:t>
            </a:r>
          </a:p>
          <a:p>
            <a:r>
              <a:rPr lang="en-US" sz="1600" dirty="0"/>
              <a:t>SELECT DISTINCT ?director ?</a:t>
            </a:r>
            <a:r>
              <a:rPr lang="en-US" sz="1600" dirty="0" err="1"/>
              <a:t>bp</a:t>
            </a:r>
            <a:endParaRPr lang="en-US" sz="1600" dirty="0"/>
          </a:p>
          <a:p>
            <a:r>
              <a:rPr lang="en-US" sz="1600" dirty="0"/>
              <a:t>WHERE{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?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dbp:Film</a:t>
            </a:r>
            <a:r>
              <a:rPr lang="en-US" sz="1600" dirty="0"/>
              <a:t> .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peli</a:t>
            </a:r>
            <a:r>
              <a:rPr lang="en-US" sz="1600" dirty="0"/>
              <a:t> </a:t>
            </a:r>
            <a:r>
              <a:rPr lang="en-US" sz="1600" dirty="0" err="1"/>
              <a:t>dbp:director</a:t>
            </a:r>
            <a:r>
              <a:rPr lang="en-US" sz="1600" dirty="0"/>
              <a:t> ?director .</a:t>
            </a:r>
          </a:p>
          <a:p>
            <a:r>
              <a:rPr lang="en-US" sz="1600" dirty="0"/>
              <a:t>    ?director </a:t>
            </a:r>
            <a:r>
              <a:rPr lang="en-US" sz="1600" dirty="0" err="1"/>
              <a:t>dbp:birthPlace</a:t>
            </a:r>
            <a:r>
              <a:rPr lang="en-US" sz="1600" dirty="0"/>
              <a:t> ?</a:t>
            </a:r>
            <a:r>
              <a:rPr lang="en-US" sz="1600" dirty="0" err="1"/>
              <a:t>bp</a:t>
            </a:r>
            <a:r>
              <a:rPr lang="en-US" sz="1600" dirty="0"/>
              <a:t> .</a:t>
            </a:r>
          </a:p>
          <a:p>
            <a:r>
              <a:rPr lang="en-US" sz="1600" dirty="0"/>
              <a:t>    ?</a:t>
            </a:r>
            <a:r>
              <a:rPr lang="en-US" sz="1600" dirty="0" err="1"/>
              <a:t>bp</a:t>
            </a:r>
            <a:r>
              <a:rPr lang="en-US" sz="1600" dirty="0"/>
              <a:t> </a:t>
            </a:r>
            <a:r>
              <a:rPr lang="en-US" sz="1600" dirty="0" err="1"/>
              <a:t>dbp:populationTotal</a:t>
            </a:r>
            <a:r>
              <a:rPr lang="en-US" sz="1600" dirty="0"/>
              <a:t> ?population .</a:t>
            </a:r>
          </a:p>
          <a:p>
            <a:r>
              <a:rPr lang="en-US" sz="1600" dirty="0"/>
              <a:t>    FILTER (?population &lt; 10000)</a:t>
            </a:r>
          </a:p>
          <a:p>
            <a:r>
              <a:rPr lang="en-US" sz="1600" dirty="0"/>
              <a:t>} LIMIT 100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21700" y="4711184"/>
            <a:ext cx="38279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¿</a:t>
            </a:r>
            <a:r>
              <a:rPr lang="en-US" dirty="0" err="1" smtClean="0"/>
              <a:t>Quieres</a:t>
            </a:r>
            <a:r>
              <a:rPr lang="en-US" dirty="0" smtClean="0"/>
              <a:t> </a:t>
            </a:r>
            <a:r>
              <a:rPr lang="en-US" dirty="0" err="1" smtClean="0"/>
              <a:t>ver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habitantes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Problemas</a:t>
            </a:r>
            <a:r>
              <a:rPr lang="en-US" dirty="0" smtClean="0"/>
              <a:t> con </a:t>
            </a:r>
            <a:r>
              <a:rPr lang="en-US" dirty="0" err="1" smtClean="0"/>
              <a:t>falta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 smtClean="0"/>
              <a:t>.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Más</a:t>
            </a:r>
            <a:r>
              <a:rPr lang="en-US" dirty="0" smtClean="0"/>
              <a:t> de un </a:t>
            </a:r>
            <a:r>
              <a:rPr lang="en-US" dirty="0" err="1" smtClean="0"/>
              <a:t>filtro</a:t>
            </a:r>
            <a:r>
              <a:rPr lang="en-US" dirty="0" smtClean="0"/>
              <a:t>?  &amp;&amp;, ||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18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Artistas</a:t>
            </a:r>
            <a:r>
              <a:rPr lang="en-US" dirty="0" smtClean="0"/>
              <a:t> </a:t>
            </a:r>
            <a:r>
              <a:rPr lang="en-US" dirty="0" err="1" smtClean="0"/>
              <a:t>nacidos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Londres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Concordancia</a:t>
            </a:r>
            <a:r>
              <a:rPr lang="en-US" dirty="0" smtClean="0"/>
              <a:t> literal de </a:t>
            </a:r>
            <a:r>
              <a:rPr lang="en-US" dirty="0" err="1" smtClean="0"/>
              <a:t>texto</a:t>
            </a:r>
            <a:r>
              <a:rPr lang="en-US" dirty="0" smtClean="0"/>
              <a:t> (</a:t>
            </a:r>
            <a:r>
              <a:rPr lang="en-US" dirty="0" err="1" smtClean="0"/>
              <a:t>igual</a:t>
            </a:r>
            <a:r>
              <a:rPr lang="en-US" dirty="0" smtClean="0"/>
              <a:t> con </a:t>
            </a:r>
            <a:r>
              <a:rPr lang="en-US" dirty="0" err="1" smtClean="0"/>
              <a:t>números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974785" y="2136339"/>
            <a:ext cx="5883215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PREFIX </a:t>
            </a:r>
            <a:r>
              <a:rPr lang="en-US" dirty="0" err="1"/>
              <a:t>dbp</a:t>
            </a:r>
            <a:r>
              <a:rPr lang="en-US" dirty="0"/>
              <a:t>: &lt;http://dbpedia.org/ontology/&gt;</a:t>
            </a:r>
          </a:p>
          <a:p>
            <a:r>
              <a:rPr lang="en-US" dirty="0"/>
              <a:t>PREFIX </a:t>
            </a:r>
            <a:r>
              <a:rPr lang="en-US" dirty="0" err="1"/>
              <a:t>foaf</a:t>
            </a:r>
            <a:r>
              <a:rPr lang="en-US" dirty="0"/>
              <a:t>: &lt;http://xmlns.com/foaf/0.1/&gt;</a:t>
            </a:r>
          </a:p>
          <a:p>
            <a:r>
              <a:rPr lang="en-US" dirty="0"/>
              <a:t>SELECT DISTINCT </a:t>
            </a:r>
            <a:r>
              <a:rPr lang="en-US" dirty="0" smtClean="0"/>
              <a:t>?</a:t>
            </a:r>
            <a:r>
              <a:rPr lang="en-US" dirty="0" err="1" smtClean="0"/>
              <a:t>artista</a:t>
            </a:r>
            <a:r>
              <a:rPr lang="en-US" dirty="0" smtClean="0"/>
              <a:t> ?city</a:t>
            </a:r>
            <a:endParaRPr lang="en-US" dirty="0"/>
          </a:p>
          <a:p>
            <a:r>
              <a:rPr lang="en-US" dirty="0"/>
              <a:t>WHERE{</a:t>
            </a:r>
          </a:p>
          <a:p>
            <a:r>
              <a:rPr lang="en-US" dirty="0"/>
              <a:t>    ?a </a:t>
            </a:r>
            <a:r>
              <a:rPr lang="en-US" dirty="0" err="1"/>
              <a:t>dbp:artist</a:t>
            </a:r>
            <a:r>
              <a:rPr lang="en-US" dirty="0"/>
              <a:t> </a:t>
            </a:r>
            <a:r>
              <a:rPr lang="en-US" dirty="0" smtClean="0"/>
              <a:t>?</a:t>
            </a:r>
            <a:r>
              <a:rPr lang="en-US" dirty="0" err="1" smtClean="0"/>
              <a:t>artista</a:t>
            </a:r>
            <a:r>
              <a:rPr lang="en-US" dirty="0" smtClean="0"/>
              <a:t> .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?</a:t>
            </a:r>
            <a:r>
              <a:rPr lang="en-US" dirty="0" err="1" smtClean="0"/>
              <a:t>artista</a:t>
            </a:r>
            <a:r>
              <a:rPr lang="en-US" dirty="0" smtClean="0"/>
              <a:t> </a:t>
            </a:r>
            <a:r>
              <a:rPr lang="en-US" dirty="0" err="1" smtClean="0"/>
              <a:t>dbp:birthPlace</a:t>
            </a:r>
            <a:r>
              <a:rPr lang="en-US" dirty="0" smtClean="0"/>
              <a:t> </a:t>
            </a:r>
            <a:r>
              <a:rPr lang="en-US" dirty="0"/>
              <a:t>?</a:t>
            </a:r>
            <a:r>
              <a:rPr lang="en-US" dirty="0" err="1"/>
              <a:t>bp</a:t>
            </a:r>
            <a:r>
              <a:rPr lang="en-US" dirty="0"/>
              <a:t> .</a:t>
            </a:r>
          </a:p>
          <a:p>
            <a:r>
              <a:rPr lang="en-US" dirty="0"/>
              <a:t>    ?</a:t>
            </a:r>
            <a:r>
              <a:rPr lang="en-US" dirty="0" err="1"/>
              <a:t>bp</a:t>
            </a:r>
            <a:r>
              <a:rPr lang="en-US" dirty="0"/>
              <a:t> </a:t>
            </a:r>
            <a:r>
              <a:rPr lang="en-US" dirty="0" err="1"/>
              <a:t>foaf:name</a:t>
            </a:r>
            <a:r>
              <a:rPr lang="en-US" dirty="0"/>
              <a:t> ?city .</a:t>
            </a:r>
          </a:p>
          <a:p>
            <a:r>
              <a:rPr lang="en-US" dirty="0"/>
              <a:t>    FILTER (?city = "London"@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r>
              <a:rPr lang="en-US" dirty="0"/>
              <a:t>} LIMIT 100</a:t>
            </a:r>
          </a:p>
        </p:txBody>
      </p:sp>
    </p:spTree>
    <p:extLst>
      <p:ext uri="{BB962C8B-B14F-4D97-AF65-F5344CB8AC3E}">
        <p14:creationId xmlns:p14="http://schemas.microsoft.com/office/powerpoint/2010/main" val="3916963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Compositores</a:t>
            </a:r>
            <a:r>
              <a:rPr lang="en-US" dirty="0" smtClean="0"/>
              <a:t> </a:t>
            </a:r>
            <a:r>
              <a:rPr lang="en-US" dirty="0" err="1" smtClean="0"/>
              <a:t>nacidos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Londres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1026543" y="1997839"/>
            <a:ext cx="5831457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PREFIX </a:t>
            </a:r>
            <a:r>
              <a:rPr lang="en-US" dirty="0" err="1"/>
              <a:t>dbp</a:t>
            </a:r>
            <a:r>
              <a:rPr lang="en-US" dirty="0"/>
              <a:t>: &lt;http://dbpedia.org/ontology/&gt;</a:t>
            </a:r>
          </a:p>
          <a:p>
            <a:r>
              <a:rPr lang="en-US" dirty="0"/>
              <a:t>PREFIX </a:t>
            </a:r>
            <a:r>
              <a:rPr lang="en-US" dirty="0" err="1"/>
              <a:t>foaf</a:t>
            </a:r>
            <a:r>
              <a:rPr lang="en-US" dirty="0"/>
              <a:t>: &lt;http://xmlns.com/foaf/0.1/&gt;</a:t>
            </a:r>
          </a:p>
          <a:p>
            <a:r>
              <a:rPr lang="en-US" dirty="0"/>
              <a:t>SELECT DISTINCT ?artist ?city</a:t>
            </a:r>
          </a:p>
          <a:p>
            <a:r>
              <a:rPr lang="en-US" dirty="0"/>
              <a:t>WHERE{</a:t>
            </a:r>
          </a:p>
          <a:p>
            <a:r>
              <a:rPr lang="en-US" dirty="0"/>
              <a:t>    ?a </a:t>
            </a:r>
            <a:r>
              <a:rPr lang="en-US" dirty="0" err="1"/>
              <a:t>dbp:artist</a:t>
            </a:r>
            <a:r>
              <a:rPr lang="en-US" dirty="0"/>
              <a:t> ?artist .</a:t>
            </a:r>
          </a:p>
          <a:p>
            <a:r>
              <a:rPr lang="en-US" dirty="0"/>
              <a:t>    ?artist </a:t>
            </a:r>
            <a:r>
              <a:rPr lang="en-US" dirty="0" err="1"/>
              <a:t>dbp:birthPlace</a:t>
            </a:r>
            <a:r>
              <a:rPr lang="en-US" dirty="0"/>
              <a:t> ?</a:t>
            </a:r>
            <a:r>
              <a:rPr lang="en-US" dirty="0" err="1"/>
              <a:t>bp</a:t>
            </a:r>
            <a:r>
              <a:rPr lang="en-US" dirty="0"/>
              <a:t> .</a:t>
            </a:r>
          </a:p>
          <a:p>
            <a:r>
              <a:rPr lang="en-US" dirty="0"/>
              <a:t>    ?</a:t>
            </a:r>
            <a:r>
              <a:rPr lang="en-US" dirty="0" err="1"/>
              <a:t>obra</a:t>
            </a:r>
            <a:r>
              <a:rPr lang="en-US" dirty="0"/>
              <a:t> </a:t>
            </a:r>
            <a:r>
              <a:rPr lang="en-US" dirty="0" err="1"/>
              <a:t>dbp:composer</a:t>
            </a:r>
            <a:r>
              <a:rPr lang="en-US" dirty="0"/>
              <a:t> ?artist .</a:t>
            </a:r>
          </a:p>
          <a:p>
            <a:r>
              <a:rPr lang="en-US" dirty="0"/>
              <a:t>    ?</a:t>
            </a:r>
            <a:r>
              <a:rPr lang="en-US" dirty="0" err="1"/>
              <a:t>bp</a:t>
            </a:r>
            <a:r>
              <a:rPr lang="en-US" dirty="0"/>
              <a:t> </a:t>
            </a:r>
            <a:r>
              <a:rPr lang="en-US" dirty="0" err="1"/>
              <a:t>foaf:name</a:t>
            </a:r>
            <a:r>
              <a:rPr lang="en-US" dirty="0"/>
              <a:t> ?city .</a:t>
            </a:r>
          </a:p>
          <a:p>
            <a:r>
              <a:rPr lang="en-US" dirty="0"/>
              <a:t>    FILTER (?city = "London"@</a:t>
            </a:r>
            <a:r>
              <a:rPr lang="en-US" dirty="0" err="1"/>
              <a:t>en</a:t>
            </a:r>
            <a:r>
              <a:rPr lang="en-US" dirty="0"/>
              <a:t>)</a:t>
            </a:r>
          </a:p>
          <a:p>
            <a:r>
              <a:rPr lang="en-US" dirty="0"/>
              <a:t>} LIMIT 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62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Artistas</a:t>
            </a:r>
            <a:r>
              <a:rPr lang="en-US" dirty="0" smtClean="0"/>
              <a:t> </a:t>
            </a:r>
            <a:r>
              <a:rPr lang="en-US" dirty="0" err="1" smtClean="0"/>
              <a:t>cuyo</a:t>
            </a:r>
            <a:r>
              <a:rPr lang="en-US" dirty="0" smtClean="0"/>
              <a:t>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empiece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“Ma”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Restricciones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cadenas</a:t>
            </a:r>
            <a:r>
              <a:rPr lang="en-US" dirty="0" smtClean="0"/>
              <a:t> de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59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2286000" y="2274838"/>
            <a:ext cx="4572000" cy="2308324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r>
              <a:rPr lang="en-US" dirty="0"/>
              <a:t>PREFIX </a:t>
            </a:r>
            <a:r>
              <a:rPr lang="en-US" dirty="0" err="1"/>
              <a:t>dbp</a:t>
            </a:r>
            <a:r>
              <a:rPr lang="en-US" dirty="0"/>
              <a:t>: &lt;http://dbpedia.org/ontology/&gt;</a:t>
            </a:r>
          </a:p>
          <a:p>
            <a:r>
              <a:rPr lang="en-US" dirty="0"/>
              <a:t>PREFIX </a:t>
            </a:r>
            <a:r>
              <a:rPr lang="en-US" dirty="0" err="1"/>
              <a:t>foaf</a:t>
            </a:r>
            <a:r>
              <a:rPr lang="en-US" dirty="0"/>
              <a:t>: &lt;http://xmlns.com/foaf/0.1/&gt;</a:t>
            </a:r>
          </a:p>
          <a:p>
            <a:r>
              <a:rPr lang="en-US" dirty="0"/>
              <a:t>SELECT DISTINCT ?artist ?name</a:t>
            </a:r>
          </a:p>
          <a:p>
            <a:r>
              <a:rPr lang="en-US" dirty="0"/>
              <a:t>WHERE{</a:t>
            </a:r>
          </a:p>
          <a:p>
            <a:r>
              <a:rPr lang="en-US" dirty="0"/>
              <a:t>    ?a </a:t>
            </a:r>
            <a:r>
              <a:rPr lang="en-US" dirty="0" err="1"/>
              <a:t>dbp:artist</a:t>
            </a:r>
            <a:r>
              <a:rPr lang="en-US" dirty="0"/>
              <a:t> ?artist .</a:t>
            </a:r>
          </a:p>
          <a:p>
            <a:r>
              <a:rPr lang="en-US" dirty="0"/>
              <a:t>    ?artist </a:t>
            </a:r>
            <a:r>
              <a:rPr lang="en-US" dirty="0" err="1"/>
              <a:t>dbp:birthName</a:t>
            </a:r>
            <a:r>
              <a:rPr lang="en-US" dirty="0"/>
              <a:t> ?name .</a:t>
            </a:r>
          </a:p>
          <a:p>
            <a:r>
              <a:rPr lang="en-US" dirty="0"/>
              <a:t>    FILTER regex(?name, "^Ma", "1")</a:t>
            </a:r>
          </a:p>
          <a:p>
            <a:r>
              <a:rPr lang="en-US" dirty="0"/>
              <a:t>} LIMIT 100</a:t>
            </a:r>
          </a:p>
        </p:txBody>
      </p:sp>
    </p:spTree>
    <p:extLst>
      <p:ext uri="{BB962C8B-B14F-4D97-AF65-F5344CB8AC3E}">
        <p14:creationId xmlns:p14="http://schemas.microsoft.com/office/powerpoint/2010/main" val="2603885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sugerido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John </a:t>
            </a:r>
            <a:r>
              <a:rPr lang="en-US" dirty="0" err="1"/>
              <a:t>Markoff</a:t>
            </a:r>
            <a:r>
              <a:rPr lang="en-US" dirty="0"/>
              <a:t> </a:t>
            </a:r>
            <a:r>
              <a:rPr lang="en-US" dirty="0" smtClean="0"/>
              <a:t>del New </a:t>
            </a:r>
            <a:r>
              <a:rPr lang="en-US" dirty="0"/>
              <a:t>York Times </a:t>
            </a:r>
            <a:r>
              <a:rPr lang="en-US" dirty="0" smtClean="0"/>
              <a:t>para </a:t>
            </a:r>
            <a:r>
              <a:rPr lang="en-US" dirty="0" err="1" smtClean="0"/>
              <a:t>referirse</a:t>
            </a:r>
            <a:r>
              <a:rPr lang="en-US" dirty="0" smtClean="0"/>
              <a:t> a la </a:t>
            </a:r>
            <a:r>
              <a:rPr lang="en-US" dirty="0" err="1" smtClean="0"/>
              <a:t>tercera</a:t>
            </a:r>
            <a:r>
              <a:rPr lang="en-US" dirty="0" smtClean="0"/>
              <a:t> </a:t>
            </a:r>
            <a:r>
              <a:rPr lang="en-US" dirty="0" err="1" smtClean="0"/>
              <a:t>generación</a:t>
            </a:r>
            <a:r>
              <a:rPr lang="en-US" dirty="0" smtClean="0"/>
              <a:t> de la web. </a:t>
            </a:r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generación</a:t>
            </a:r>
            <a:r>
              <a:rPr lang="en-US" dirty="0" smtClean="0"/>
              <a:t>,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aplicaciones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web o smart phones se </a:t>
            </a:r>
            <a:r>
              <a:rPr lang="en-US" dirty="0" err="1" smtClean="0"/>
              <a:t>enriquecen</a:t>
            </a:r>
            <a:r>
              <a:rPr lang="en-US" dirty="0" smtClean="0"/>
              <a:t> con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características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Acercando</a:t>
            </a:r>
            <a:r>
              <a:rPr lang="en-US" dirty="0" smtClean="0"/>
              <a:t> el “</a:t>
            </a:r>
            <a:r>
              <a:rPr lang="en-US" dirty="0" err="1" smtClean="0"/>
              <a:t>Escritorio</a:t>
            </a:r>
            <a:r>
              <a:rPr lang="en-US" dirty="0" smtClean="0"/>
              <a:t>” a </a:t>
            </a:r>
            <a:r>
              <a:rPr lang="en-US" dirty="0" err="1" smtClean="0"/>
              <a:t>entornos</a:t>
            </a:r>
            <a:r>
              <a:rPr lang="en-US" dirty="0" smtClean="0"/>
              <a:t> online. </a:t>
            </a:r>
          </a:p>
          <a:p>
            <a:r>
              <a:rPr lang="en-US" dirty="0" err="1" smtClean="0"/>
              <a:t>Aplica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principio que la Web 2.0: </a:t>
            </a:r>
            <a:r>
              <a:rPr lang="en-US" dirty="0" err="1" smtClean="0"/>
              <a:t>bidireccionalidad</a:t>
            </a:r>
            <a:r>
              <a:rPr lang="en-US" dirty="0" smtClean="0"/>
              <a:t>, </a:t>
            </a:r>
            <a:r>
              <a:rPr lang="en-US" dirty="0" err="1" smtClean="0"/>
              <a:t>interacción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dos </a:t>
            </a:r>
            <a:r>
              <a:rPr lang="en-US" dirty="0" err="1" smtClean="0"/>
              <a:t>direcciones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Web 3.0: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conectada</a:t>
            </a:r>
            <a:r>
              <a:rPr lang="en-US" dirty="0" smtClean="0"/>
              <a:t>, </a:t>
            </a:r>
            <a:r>
              <a:rPr lang="en-US" dirty="0" err="1" smtClean="0"/>
              <a:t>abierta</a:t>
            </a:r>
            <a:r>
              <a:rPr lang="en-US" dirty="0" smtClean="0"/>
              <a:t>, </a:t>
            </a:r>
            <a:r>
              <a:rPr lang="en-US" dirty="0" err="1" smtClean="0"/>
              <a:t>inteligente</a:t>
            </a:r>
            <a:r>
              <a:rPr lang="en-US" dirty="0" smtClean="0"/>
              <a:t>. Con </a:t>
            </a:r>
            <a:r>
              <a:rPr lang="en-US" dirty="0" err="1" smtClean="0"/>
              <a:t>tecnologías</a:t>
            </a:r>
            <a:r>
              <a:rPr lang="en-US" dirty="0" smtClean="0"/>
              <a:t> </a:t>
            </a:r>
            <a:r>
              <a:rPr lang="en-US" dirty="0" err="1" smtClean="0"/>
              <a:t>semánticas</a:t>
            </a:r>
            <a:r>
              <a:rPr lang="en-US" dirty="0" smtClean="0"/>
              <a:t>, bases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distribuídas</a:t>
            </a:r>
            <a:r>
              <a:rPr lang="en-US" dirty="0" smtClean="0"/>
              <a:t>, </a:t>
            </a:r>
            <a:r>
              <a:rPr lang="en-US" dirty="0" err="1" smtClean="0"/>
              <a:t>procesamiento</a:t>
            </a:r>
            <a:r>
              <a:rPr lang="en-US" dirty="0" smtClean="0"/>
              <a:t> de </a:t>
            </a:r>
            <a:r>
              <a:rPr lang="en-US" dirty="0" err="1" smtClean="0"/>
              <a:t>lenguaje</a:t>
            </a:r>
            <a:r>
              <a:rPr lang="en-US" dirty="0" smtClean="0"/>
              <a:t> natural, machine learning, machine reasoning, </a:t>
            </a:r>
            <a:r>
              <a:rPr lang="en-US" dirty="0" err="1" smtClean="0"/>
              <a:t>agentes</a:t>
            </a:r>
            <a:r>
              <a:rPr lang="en-US" dirty="0" smtClean="0"/>
              <a:t> </a:t>
            </a:r>
            <a:r>
              <a:rPr lang="en-US" dirty="0" err="1" smtClean="0"/>
              <a:t>autónomos</a:t>
            </a:r>
            <a:r>
              <a:rPr lang="en-US" dirty="0" smtClean="0"/>
              <a:t>, etc. Semantic Web, Linked Data y </a:t>
            </a:r>
            <a:r>
              <a:rPr lang="en-US" dirty="0" err="1" smtClean="0"/>
              <a:t>más</a:t>
            </a:r>
            <a:r>
              <a:rPr lang="en-US" dirty="0" smtClean="0"/>
              <a:t>…</a:t>
            </a:r>
          </a:p>
          <a:p>
            <a:r>
              <a:rPr lang="en-US" dirty="0" err="1" smtClean="0"/>
              <a:t>Prepara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r>
              <a:rPr lang="en-US" dirty="0" smtClean="0"/>
              <a:t> para </a:t>
            </a:r>
            <a:r>
              <a:rPr lang="en-US" dirty="0" err="1" smtClean="0"/>
              <a:t>posibles</a:t>
            </a:r>
            <a:r>
              <a:rPr lang="en-US" dirty="0" smtClean="0"/>
              <a:t> (</a:t>
            </a:r>
            <a:r>
              <a:rPr lang="en-US" dirty="0" err="1" smtClean="0"/>
              <a:t>desconocidos</a:t>
            </a:r>
            <a:r>
              <a:rPr lang="en-US" dirty="0" smtClean="0"/>
              <a:t>) </a:t>
            </a:r>
            <a:r>
              <a:rPr lang="en-US" dirty="0" err="1" smtClean="0"/>
              <a:t>reutilizaciones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Linked Data ≠ Open Data | Open Linked Data 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7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operadores</a:t>
            </a:r>
            <a:r>
              <a:rPr lang="en-US" dirty="0" smtClean="0"/>
              <a:t> de SPARQL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UNION – </a:t>
            </a:r>
            <a:r>
              <a:rPr lang="en-US" dirty="0" err="1" smtClean="0"/>
              <a:t>Combina</a:t>
            </a:r>
            <a:r>
              <a:rPr lang="en-US" dirty="0" smtClean="0"/>
              <a:t> </a:t>
            </a:r>
            <a:r>
              <a:rPr lang="en-US" dirty="0" err="1" smtClean="0"/>
              <a:t>grafos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, </a:t>
            </a:r>
            <a:r>
              <a:rPr lang="en-US" dirty="0" err="1" smtClean="0"/>
              <a:t>especificados</a:t>
            </a:r>
            <a:r>
              <a:rPr lang="en-US" dirty="0" smtClean="0"/>
              <a:t> de forma </a:t>
            </a:r>
            <a:r>
              <a:rPr lang="en-US" dirty="0" err="1" smtClean="0"/>
              <a:t>diferente</a:t>
            </a:r>
            <a:r>
              <a:rPr lang="en-US" dirty="0" smtClean="0"/>
              <a:t> (</a:t>
            </a:r>
            <a:r>
              <a:rPr lang="en-US" dirty="0" err="1" smtClean="0"/>
              <a:t>ej</a:t>
            </a:r>
            <a:r>
              <a:rPr lang="en-US" dirty="0" smtClean="0"/>
              <a:t>. </a:t>
            </a:r>
            <a:r>
              <a:rPr lang="en-US" dirty="0" err="1" smtClean="0"/>
              <a:t>títulos</a:t>
            </a:r>
            <a:r>
              <a:rPr lang="en-US" dirty="0" smtClean="0"/>
              <a:t> de </a:t>
            </a:r>
            <a:r>
              <a:rPr lang="en-US" dirty="0" err="1" smtClean="0"/>
              <a:t>películas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ORDER BY – </a:t>
            </a:r>
            <a:r>
              <a:rPr lang="en-US" dirty="0" err="1" smtClean="0"/>
              <a:t>Ordenar</a:t>
            </a:r>
            <a:endParaRPr lang="en-US" dirty="0"/>
          </a:p>
          <a:p>
            <a:r>
              <a:rPr lang="en-US" dirty="0" smtClean="0"/>
              <a:t>DISTINCT –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. </a:t>
            </a:r>
            <a:r>
              <a:rPr lang="en-US" dirty="0" err="1" smtClean="0"/>
              <a:t>Evitar</a:t>
            </a:r>
            <a:r>
              <a:rPr lang="en-US" dirty="0" smtClean="0"/>
              <a:t> </a:t>
            </a:r>
            <a:r>
              <a:rPr lang="en-US" dirty="0" err="1" smtClean="0"/>
              <a:t>repetidos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Operadores</a:t>
            </a:r>
            <a:r>
              <a:rPr lang="en-US" dirty="0" smtClean="0"/>
              <a:t> con </a:t>
            </a:r>
            <a:r>
              <a:rPr lang="en-US" dirty="0" err="1" smtClean="0"/>
              <a:t>fecha</a:t>
            </a:r>
            <a:r>
              <a:rPr lang="en-US" dirty="0" smtClean="0"/>
              <a:t> – </a:t>
            </a:r>
            <a:r>
              <a:rPr lang="en-US" dirty="0" err="1" smtClean="0"/>
              <a:t>Igual</a:t>
            </a:r>
            <a:r>
              <a:rPr lang="en-US" dirty="0" smtClean="0"/>
              <a:t> que </a:t>
            </a:r>
            <a:r>
              <a:rPr lang="en-US" dirty="0" err="1" smtClean="0"/>
              <a:t>en</a:t>
            </a:r>
            <a:r>
              <a:rPr lang="en-US" dirty="0" smtClean="0"/>
              <a:t> SQL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60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6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</a:t>
            </a:r>
            <a:r>
              <a:rPr lang="en-US" dirty="0" err="1" smtClean="0"/>
              <a:t>Fechas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61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1514475" y="1571625"/>
            <a:ext cx="5457825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PREFIX </a:t>
            </a:r>
            <a:r>
              <a:rPr lang="en-US" dirty="0" err="1"/>
              <a:t>dbp</a:t>
            </a:r>
            <a:r>
              <a:rPr lang="en-US" dirty="0"/>
              <a:t>: &lt;http://dbpedia.org/ontology/&gt;</a:t>
            </a:r>
          </a:p>
          <a:p>
            <a:r>
              <a:rPr lang="en-US" dirty="0"/>
              <a:t>PREFIX </a:t>
            </a:r>
            <a:r>
              <a:rPr lang="en-US" dirty="0" err="1"/>
              <a:t>foaf</a:t>
            </a:r>
            <a:r>
              <a:rPr lang="en-US" dirty="0"/>
              <a:t>: &lt;http://xmlns.com/foaf/0.1/&gt;</a:t>
            </a:r>
          </a:p>
          <a:p>
            <a:r>
              <a:rPr lang="en-US" dirty="0"/>
              <a:t>SELECT DISTINCT ?artist ?city ?</a:t>
            </a:r>
            <a:r>
              <a:rPr lang="en-US" dirty="0" err="1"/>
              <a:t>bd</a:t>
            </a:r>
            <a:endParaRPr lang="en-US" dirty="0"/>
          </a:p>
          <a:p>
            <a:r>
              <a:rPr lang="en-US" dirty="0"/>
              <a:t>WHERE{</a:t>
            </a:r>
          </a:p>
          <a:p>
            <a:r>
              <a:rPr lang="en-US" dirty="0"/>
              <a:t>    ?a </a:t>
            </a:r>
            <a:r>
              <a:rPr lang="en-US" dirty="0" err="1"/>
              <a:t>dbp:artist</a:t>
            </a:r>
            <a:r>
              <a:rPr lang="en-US" dirty="0"/>
              <a:t> ?artist .</a:t>
            </a:r>
          </a:p>
          <a:p>
            <a:r>
              <a:rPr lang="en-US" dirty="0"/>
              <a:t>    ?artist </a:t>
            </a:r>
            <a:r>
              <a:rPr lang="en-US" dirty="0" err="1"/>
              <a:t>dbp:birthPlace</a:t>
            </a:r>
            <a:r>
              <a:rPr lang="en-US" dirty="0"/>
              <a:t> ?</a:t>
            </a:r>
            <a:r>
              <a:rPr lang="en-US" dirty="0" err="1"/>
              <a:t>bp</a:t>
            </a:r>
            <a:r>
              <a:rPr lang="en-US" dirty="0"/>
              <a:t> .</a:t>
            </a:r>
          </a:p>
          <a:p>
            <a:r>
              <a:rPr lang="en-US" dirty="0"/>
              <a:t>    ?artist </a:t>
            </a:r>
            <a:r>
              <a:rPr lang="en-US" dirty="0" err="1"/>
              <a:t>dbp:birthDate</a:t>
            </a:r>
            <a:r>
              <a:rPr lang="en-US" dirty="0"/>
              <a:t> ?</a:t>
            </a:r>
            <a:r>
              <a:rPr lang="en-US" dirty="0" err="1"/>
              <a:t>bd</a:t>
            </a:r>
            <a:r>
              <a:rPr lang="en-US" dirty="0"/>
              <a:t> .</a:t>
            </a:r>
          </a:p>
          <a:p>
            <a:r>
              <a:rPr lang="en-US" dirty="0"/>
              <a:t>    ?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dbp:composer</a:t>
            </a:r>
            <a:r>
              <a:rPr lang="en-US" dirty="0"/>
              <a:t> ?artist .</a:t>
            </a:r>
          </a:p>
          <a:p>
            <a:r>
              <a:rPr lang="en-US" dirty="0"/>
              <a:t>    ?</a:t>
            </a:r>
            <a:r>
              <a:rPr lang="en-US" dirty="0" err="1"/>
              <a:t>bp</a:t>
            </a:r>
            <a:r>
              <a:rPr lang="en-US" dirty="0"/>
              <a:t> </a:t>
            </a:r>
            <a:r>
              <a:rPr lang="en-US" dirty="0" err="1"/>
              <a:t>foaf:name</a:t>
            </a:r>
            <a:r>
              <a:rPr lang="en-US" dirty="0"/>
              <a:t> ?city .</a:t>
            </a:r>
          </a:p>
          <a:p>
            <a:r>
              <a:rPr lang="en-US" dirty="0"/>
              <a:t>    FILTER (?city = "London"@</a:t>
            </a:r>
            <a:r>
              <a:rPr lang="en-US" dirty="0" err="1"/>
              <a:t>en</a:t>
            </a:r>
            <a:r>
              <a:rPr lang="en-US" dirty="0"/>
              <a:t> &amp;&amp; ?</a:t>
            </a:r>
            <a:r>
              <a:rPr lang="en-US" dirty="0" err="1"/>
              <a:t>bd</a:t>
            </a:r>
            <a:r>
              <a:rPr lang="en-US" dirty="0"/>
              <a:t>&gt;= "1900-8-15"^^&lt;http://www.w3.org/2001/XMLSchema#date&gt; &amp;&amp; ?</a:t>
            </a:r>
            <a:r>
              <a:rPr lang="en-US" dirty="0" err="1"/>
              <a:t>bd</a:t>
            </a:r>
            <a:r>
              <a:rPr lang="en-US" dirty="0"/>
              <a:t>&lt;= "1979-8-15"^^&lt;http://www.w3.org/2001/XMLSchema#date&gt;)</a:t>
            </a:r>
          </a:p>
          <a:p>
            <a:r>
              <a:rPr lang="en-US" dirty="0"/>
              <a:t>} LIMIT 100</a:t>
            </a:r>
          </a:p>
        </p:txBody>
      </p:sp>
    </p:spTree>
    <p:extLst>
      <p:ext uri="{BB962C8B-B14F-4D97-AF65-F5344CB8AC3E}">
        <p14:creationId xmlns:p14="http://schemas.microsoft.com/office/powerpoint/2010/main" val="145643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Amazon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</a:t>
            </a:r>
            <a:r>
              <a:rPr lang="en-US" dirty="0"/>
              <a:t>://www.wooclap.com/DSSEMANTICS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9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web as a component of web 3.0</a:t>
            </a:r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587108"/>
              </p:ext>
            </p:extLst>
          </p:nvPr>
        </p:nvGraphicFramePr>
        <p:xfrm>
          <a:off x="163513" y="1042988"/>
          <a:ext cx="8351837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8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5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URI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Uniform </a:t>
            </a:r>
            <a:r>
              <a:rPr lang="en-US" dirty="0"/>
              <a:t>resource identifier (URI</a:t>
            </a:r>
            <a:r>
              <a:rPr lang="en-US" dirty="0" smtClean="0"/>
              <a:t>) </a:t>
            </a:r>
            <a:r>
              <a:rPr lang="en-US" dirty="0" err="1" smtClean="0"/>
              <a:t>es</a:t>
            </a:r>
            <a:r>
              <a:rPr lang="en-US" dirty="0" smtClean="0"/>
              <a:t> la forma para </a:t>
            </a:r>
            <a:r>
              <a:rPr lang="en-US" dirty="0" err="1" smtClean="0"/>
              <a:t>identificar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puntos</a:t>
            </a:r>
            <a:r>
              <a:rPr lang="en-US" dirty="0" smtClean="0"/>
              <a:t> de </a:t>
            </a:r>
            <a:r>
              <a:rPr lang="en-US" dirty="0" err="1" smtClean="0"/>
              <a:t>contenido</a:t>
            </a:r>
            <a:r>
              <a:rPr lang="en-US" dirty="0" smtClean="0"/>
              <a:t>, </a:t>
            </a:r>
            <a:r>
              <a:rPr lang="en-US" dirty="0" err="1" smtClean="0"/>
              <a:t>independientemente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son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, un </a:t>
            </a:r>
            <a:r>
              <a:rPr lang="en-US" dirty="0" err="1" smtClean="0"/>
              <a:t>texto</a:t>
            </a:r>
            <a:r>
              <a:rPr lang="en-US" dirty="0" smtClean="0"/>
              <a:t>, un </a:t>
            </a:r>
            <a:r>
              <a:rPr lang="en-US" dirty="0" err="1" smtClean="0"/>
              <a:t>vídeo</a:t>
            </a:r>
            <a:r>
              <a:rPr lang="en-US" dirty="0" smtClean="0"/>
              <a:t>, mp3, gif o un </a:t>
            </a:r>
            <a:r>
              <a:rPr lang="en-US" dirty="0" err="1" smtClean="0"/>
              <a:t>programa</a:t>
            </a:r>
            <a:r>
              <a:rPr lang="en-US" dirty="0" smtClean="0"/>
              <a:t>. </a:t>
            </a:r>
            <a:r>
              <a:rPr lang="en-US" dirty="0" err="1" smtClean="0"/>
              <a:t>Recurso</a:t>
            </a:r>
            <a:r>
              <a:rPr lang="en-US" dirty="0" smtClean="0"/>
              <a:t> digital.</a:t>
            </a:r>
          </a:p>
          <a:p>
            <a:r>
              <a:rPr lang="en-US" dirty="0" err="1" smtClean="0"/>
              <a:t>Sirve</a:t>
            </a:r>
            <a:r>
              <a:rPr lang="en-US" dirty="0" smtClean="0"/>
              <a:t> para </a:t>
            </a:r>
            <a:r>
              <a:rPr lang="en-US" dirty="0" err="1" smtClean="0"/>
              <a:t>identificar</a:t>
            </a:r>
            <a:r>
              <a:rPr lang="en-US" dirty="0" smtClean="0"/>
              <a:t> el </a:t>
            </a:r>
            <a:r>
              <a:rPr lang="en-US" dirty="0" err="1" smtClean="0"/>
              <a:t>recurso</a:t>
            </a:r>
            <a:r>
              <a:rPr lang="en-US" dirty="0" smtClean="0"/>
              <a:t>. Sin URI, no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hablar</a:t>
            </a:r>
            <a:r>
              <a:rPr lang="en-US" dirty="0" smtClean="0"/>
              <a:t> de web </a:t>
            </a:r>
            <a:r>
              <a:rPr lang="en-US" dirty="0" err="1" smtClean="0"/>
              <a:t>semántica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forma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URI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dirección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página</a:t>
            </a:r>
            <a:r>
              <a:rPr lang="en-US" dirty="0" smtClean="0"/>
              <a:t> web, </a:t>
            </a:r>
            <a:r>
              <a:rPr lang="en-US" dirty="0" err="1" smtClean="0"/>
              <a:t>establecida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cierta</a:t>
            </a:r>
            <a:r>
              <a:rPr lang="en-US" dirty="0" smtClean="0"/>
              <a:t> forma: URL o </a:t>
            </a:r>
            <a:r>
              <a:rPr lang="en-US" dirty="0"/>
              <a:t>Uniform Resource </a:t>
            </a:r>
            <a:r>
              <a:rPr lang="en-US" dirty="0" smtClean="0"/>
              <a:t>Locator.</a:t>
            </a:r>
          </a:p>
          <a:p>
            <a:r>
              <a:rPr lang="en-US" dirty="0" smtClean="0"/>
              <a:t>Una URI describe: </a:t>
            </a:r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mecanismo</a:t>
            </a:r>
            <a:r>
              <a:rPr lang="en-US" dirty="0" smtClean="0"/>
              <a:t> para </a:t>
            </a:r>
            <a:r>
              <a:rPr lang="en-US" dirty="0" err="1" smtClean="0"/>
              <a:t>acceder</a:t>
            </a:r>
            <a:r>
              <a:rPr lang="en-US" dirty="0" smtClean="0"/>
              <a:t> al </a:t>
            </a:r>
            <a:r>
              <a:rPr lang="en-US" dirty="0" err="1" smtClean="0"/>
              <a:t>recurso</a:t>
            </a:r>
            <a:endParaRPr lang="en-US" dirty="0" smtClean="0"/>
          </a:p>
          <a:p>
            <a:pPr lvl="1"/>
            <a:r>
              <a:rPr lang="en-US" dirty="0" smtClean="0"/>
              <a:t>El </a:t>
            </a: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alojado</a:t>
            </a:r>
            <a:endParaRPr lang="en-US" dirty="0" smtClean="0"/>
          </a:p>
          <a:p>
            <a:r>
              <a:rPr lang="en-US" dirty="0" err="1" smtClean="0"/>
              <a:t>Ejemplo</a:t>
            </a:r>
            <a:r>
              <a:rPr lang="en-US" dirty="0" smtClean="0"/>
              <a:t>: </a:t>
            </a:r>
            <a:r>
              <a:rPr lang="en-US" dirty="0"/>
              <a:t>http://www.w3.org/Icons/WWW/w3c_main.gif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2488C-DC10-4997-9506-1AB07A532E75}" type="slidenum">
              <a:rPr lang="en-US" smtClean="0"/>
              <a:t>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M4.03 – Semantics, LD &amp; TDM           Fernando Aguilar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679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15837</TotalTime>
  <Words>3051</Words>
  <Application>Microsoft Office PowerPoint</Application>
  <PresentationFormat>Presentación en pantalla (4:3)</PresentationFormat>
  <Paragraphs>569</Paragraphs>
  <Slides>61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HDOfficeLightV0</vt:lpstr>
      <vt:lpstr>Linked Data</vt:lpstr>
      <vt:lpstr>Conceptos anteriores</vt:lpstr>
      <vt:lpstr>Web 1.0</vt:lpstr>
      <vt:lpstr>Web 2.0</vt:lpstr>
      <vt:lpstr>Web 2.0</vt:lpstr>
      <vt:lpstr>Web 3.0</vt:lpstr>
      <vt:lpstr>Ejemplos Web</vt:lpstr>
      <vt:lpstr>Semantic web as a component of web 3.0</vt:lpstr>
      <vt:lpstr>URI</vt:lpstr>
      <vt:lpstr>RDF</vt:lpstr>
      <vt:lpstr>RDFS</vt:lpstr>
      <vt:lpstr>OWL</vt:lpstr>
      <vt:lpstr>Microformats</vt:lpstr>
      <vt:lpstr>5 Estrellas Datos Abiertos</vt:lpstr>
      <vt:lpstr>5 Estrellas Datos Abiertos</vt:lpstr>
      <vt:lpstr>Actualmente: recursos de datos distribuídos en diversos formatos</vt:lpstr>
      <vt:lpstr>CSV Vs. RDF</vt:lpstr>
      <vt:lpstr>Presentación de PowerPoint</vt:lpstr>
      <vt:lpstr>Presentación de PowerPoint</vt:lpstr>
      <vt:lpstr>Presentación de PowerPoint</vt:lpstr>
      <vt:lpstr>Presentación de PowerPoint</vt:lpstr>
      <vt:lpstr>4 Reglas básicas Linked data</vt:lpstr>
      <vt:lpstr>Presentación de PowerPoint</vt:lpstr>
      <vt:lpstr>Presentación de PowerPoint</vt:lpstr>
      <vt:lpstr>Presentación de PowerPoint</vt:lpstr>
      <vt:lpstr>Mona Lisa is back!</vt:lpstr>
      <vt:lpstr>Aplicaciones</vt:lpstr>
      <vt:lpstr>Serialización RDF</vt:lpstr>
      <vt:lpstr>Serialización RDF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JSON Linked Data (-LD)</vt:lpstr>
      <vt:lpstr>LD JSON embebido en HTML</vt:lpstr>
      <vt:lpstr>Presentación de PowerPoint</vt:lpstr>
      <vt:lpstr>Ejemplo: ¿Cómo funciona?</vt:lpstr>
      <vt:lpstr>Ejemplo: ¿Cómo funciona?</vt:lpstr>
      <vt:lpstr>Ejemplo: ¿Cómo funciona?</vt:lpstr>
      <vt:lpstr>Ejemplo: ¿Cómo funciona?</vt:lpstr>
      <vt:lpstr>Ejemplo: Dublin Core</vt:lpstr>
      <vt:lpstr>Interconexiones</vt:lpstr>
      <vt:lpstr>Interconexiones</vt:lpstr>
      <vt:lpstr>Ejemplo: Extracción de Información Semántica</vt:lpstr>
      <vt:lpstr>RDFa</vt:lpstr>
      <vt:lpstr>SPARQL</vt:lpstr>
      <vt:lpstr>SPARQL</vt:lpstr>
      <vt:lpstr>Consejos para las consultas</vt:lpstr>
      <vt:lpstr>Consulta Básica</vt:lpstr>
      <vt:lpstr>Listado Películas – Intento 1</vt:lpstr>
      <vt:lpstr>Listado Películas – Intento 2</vt:lpstr>
      <vt:lpstr>Listado Películas – Intento 3</vt:lpstr>
      <vt:lpstr>Fecha Nacimiento directores</vt:lpstr>
      <vt:lpstr>Directores nacidos en ciudades pequeñas</vt:lpstr>
      <vt:lpstr>Artistas nacidos en Londres</vt:lpstr>
      <vt:lpstr>Compositores nacidos en Londres</vt:lpstr>
      <vt:lpstr>Artistas cuyo nombre empiece por “Ma”</vt:lpstr>
      <vt:lpstr>Otros operadores de SPARQL</vt:lpstr>
      <vt:lpstr>Ejemplo Fechas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</dc:title>
  <dc:creator>Jesus</dc:creator>
  <cp:lastModifiedBy>Fernando Aguilar</cp:lastModifiedBy>
  <cp:revision>192</cp:revision>
  <dcterms:created xsi:type="dcterms:W3CDTF">2017-09-17T09:38:06Z</dcterms:created>
  <dcterms:modified xsi:type="dcterms:W3CDTF">2020-03-09T09:12:17Z</dcterms:modified>
</cp:coreProperties>
</file>